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2" r:id="rId4"/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</p:sldIdLst>
  <p:sldSz cy="5143500" cx="9144000"/>
  <p:notesSz cx="6858000" cy="9144000"/>
  <p:embeddedFontLst>
    <p:embeddedFont>
      <p:font typeface="Roboto"/>
      <p:regular r:id="rId73"/>
      <p:bold r:id="rId74"/>
      <p:italic r:id="rId75"/>
      <p:boldItalic r:id="rId7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oboto-regular.fntdata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font" Target="fonts/Roboto-italic.fntdata"/><Relationship Id="rId30" Type="http://schemas.openxmlformats.org/officeDocument/2006/relationships/slide" Target="slides/slide24.xml"/><Relationship Id="rId74" Type="http://schemas.openxmlformats.org/officeDocument/2006/relationships/font" Target="fonts/Roboto-bold.fntdata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76" Type="http://schemas.openxmlformats.org/officeDocument/2006/relationships/font" Target="fonts/Roboto-boldItalic.fnt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blog.zhaiyifan.cn/2016/01/16/BlockCanaryTransparentPerformanceMonitor/" TargetMode="Externa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uejin.cn/post/6863756420380196877" TargetMode="Externa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uejin.cn/post/6863756420380196877" TargetMode="External"/><Relationship Id="rId3" Type="http://schemas.openxmlformats.org/officeDocument/2006/relationships/hyperlink" Target="https://www.jianshu.com/p/d7be5308d06e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uejin.cn/post/6863756420380196877" TargetMode="External"/><Relationship Id="rId3" Type="http://schemas.openxmlformats.org/officeDocument/2006/relationships/hyperlink" Target="https://www.jianshu.com/p/d7be5308d06e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af03451c32_0_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" name="Google Shape;80;gaf03451c32_0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84c17bc43_3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c84c17bc43_3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c98fb93ca9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c98fb93ca9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c9648e5a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c9648e5a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c949b659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c949b659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919"/>
                </a:solidFill>
                <a:highlight>
                  <a:srgbClr val="FFFFFF"/>
                </a:highlight>
              </a:rPr>
              <a:t>原因是第2帧虽然绘制时间少于16.6ms，但是绘制开始的时间距离vsync信号（就是一个发起屏幕刷新的信号）发出的时间比较短暂，导致当vsync信号来的时候，第2帧还没有绘制完成，所以Back Buffer依然是锁定的状态，也就出现了丢帧：</a:t>
            </a:r>
            <a:endParaRPr sz="1200">
              <a:solidFill>
                <a:srgbClr val="19191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919"/>
                </a:solidFill>
                <a:highlight>
                  <a:srgbClr val="FFFFFF"/>
                </a:highlight>
              </a:rPr>
              <a:t>每次绘制开始的时间和vsync信号发起的时间一致（如下图所示），是不是就可以解决这个问题呢？</a:t>
            </a:r>
            <a:endParaRPr sz="1200">
              <a:solidFill>
                <a:srgbClr val="19191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c98fb93ca9_2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c98fb93ca9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c88913c69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c88913c69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c9648e5b07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c9648e5b07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98fb93ca9_2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c98fb93ca9_2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c98fb93ca9_2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c98fb93ca9_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c98fb93ca9_2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c98fb93ca9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f03451c32_0_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代码样式：https://carbon.now.sh/?bg=rgba%28171%2C+184%2C+195%2C+1%29&amp;t=lucario&amp;wt=none&amp;l=auto&amp;ds=true&amp;dsyoff=20px&amp;dsblur=68px&amp;wc=false&amp;wa=true&amp;pv=0px&amp;ph=0px&amp;ln=false&amp;fl=1&amp;fm=Hack&amp;fs=14px&amp;lh=133%25&amp;si=false&amp;es=2x&amp;wm=false&amp;code=%250A%2520%2520%2520%2520private%2520void%2520postCallbackDelayedInternal%28int%2520callbackType%252C%250A%2520%2520%2520%2520%2520%2520%2520%2520%2520%2520%2520%2520Object%2520action%252C%2520Object%2520token%252C%2520long%2520delayMillis%29%2520%257B%250A%2509%2509...%250A%2520%2520%2520%2520%2520%2520%2520%2520synchronized%2520%28mLock%29%2520%257B%250A%2520%2520%2520%2520%2520%2520%2520%2520%2509%252F%252F%2520%25E5%25BD%2593%25E5%2589%258D%25E6%2597%25B6%25E9%2597%25B4%250A%2520%2520%2520%2520%2520%2520%2520%2520%2520%2520%2520%2520final%2520long%2520now%2520%253D%2520SystemClock.uptimeMillis%28%29%253B%250A%2520%2520%2520%2520%2520%2520%2520%2520%2520%2520%2520%2520%252F%252F%2520%25E5%258A%25A0%25E4%25B8%258A%25E5%25BB%25B6%25E8%25BF%259F%25E6%2597%25B6%25E9%2597%25B4%250A%2520%2520%2520%2520%2520%2520%2520%2520%2520%2520%2520%2520final%2520long%2520dueTime%2520%253D%2520now%2520%252B%2520delayMillis%253B%250A%2520%2520%2520%2520%2520%2520%2520%2520%2520%2520%2520%2520%252F%252F%25E5%258F%2596%25E5%25AF%25B9%25E5%25BA%2594%25E7%25B1%25BB%25E5%259E%258B%25E7%259A%2584CallbackQueue%25E6%25B7%25BB%25E5%258A%25A0%25E4%25BB%25BB%25E5%258A%25A1%250A%2520%2520%2520%2520%2520%2520%2520%2520%2520%2520%2520%2520mCallbackQueues%255BcallbackType%255D.addCallbackLocked%28dueTime%252C%2520action%252C%2520token%29%253B%250A%250A%2520%2520%2520%2520%2520%2520%2520%2520%2520%2520%2520%2520if%2520%28dueTime%2520%253C%253D%2520now%29%2520%257B%250A%2520%2520%2520%2520%2520%2520%2520%2520%2520%2520%2520%2520%2509%252F%252F%25E7%25AB%258B%25E5%258D%25B3%25E6%2589%25A7%25E8%25A1%258C%250A%2520%2520%2520%2520%2520%2520%2520%2520%2520%2520%2520%2520%2520%2520%2520%2520scheduleFrameLocked%28now%29%253B%250A%2520%2520%2520%2520%2520%2520%2520%2520%2520%2520%2520%2520%257D%2520else%2520%257B%250A%2520%2520%2520%2520%2520%2520%2520%2520%2520%2520%2520%2520%2509%252F%252F%25E5%25BB%25B6%25E8%25BF%259F%25E8%25BF%2590%25E8%25A1%258C%25EF%25BC%258C%25E6%259C%2580%25E7%25BB%2588%25E4%25B9%259F%25E4%25BC%259A%25E8%25B5%25B0%25E5%2588%25B0scheduleFrameLocked%28%29%250A%2520%2520%2520%2520%2520%2520%2520%2520%2520%2520%2520%2520%2520%2520%2520%2520Message%2520msg%2520%253D%2520mHandler.obtainMessage%28MSG_DO_SCHEDULE_CALLBACK%252C%2520action%29%253B%250A%2520%2520%2520%2520%2520%2520%2520%2520%2520%2520%2520%2520%2520%2520%2520%2520msg.arg1%2520%253D%2520callbackType%253B%250A%2520%2520%2520%2520%2520%2520%2520%2520%2520%2520%2520%2520%2520%2520%2520%2520msg.setAsynchronous%28true%29%253B%250A%2520%2520%2520%2520%2520%2520%2520%2520%2520%2520%2520%2520%2520%2520%2520%2520mHandler.sendMessageAtTime%28msg%252C%2520dueTime%29%253B%250A%2520%2520%2520%2520%2520%2520%2520%2520%2520%2520%2520%2520%257D%250A%2520%2520%2520%2520%2520%2520%2520%2520%257D%250A%2520%2520%2520%2520%257D</a:t>
            </a:r>
            <a:endParaRPr/>
          </a:p>
        </p:txBody>
      </p:sp>
      <p:sp>
        <p:nvSpPr>
          <p:cNvPr id="87" name="Google Shape;87;gaf03451c32_0_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c98fb93ca9_2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c98fb93ca9_2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c84c17bc43_3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c84c17bc43_3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c98fb93ca9_2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c98fb93ca9_2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84c17bc43_3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c84c17bc43_3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c93d9e1b8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c93d9e1b8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c84c17bc43_3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c84c17bc43_3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c93d9e1b8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c93d9e1b8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c95a280de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c95a280de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c9424f416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c9424f416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c9424f416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c9424f416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98fb93ca9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98fb93ca9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c9424f416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c9424f416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c95a280de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c95a280de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c9e2684e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c9e2684e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c9e2684e3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c9e2684e3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c95a280de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c95a280de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c95a280de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c95a280de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d80ddfd9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d80ddfd9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80ddfd99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80ddfd99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d80ddfd99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d80ddfd99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参考链接：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http://blog.zhaiyifan.cn/2016/01/16/BlockCanaryTransparentPerformanceMonitor/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d80ddfd99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d80ddfd99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84c17bc43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c84c17bc43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d80ddfd999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d80ddfd999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d80ddfd999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d80ddfd99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d80ddfd999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d80ddfd999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d80ddfd999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d80ddfd99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d80ddfd999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d80ddfd999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采样开始的时间点为0.8*卡顿阈值。为什么不在卡顿阈值那个点采样呢？这里其实是一种容错处理。</a:t>
            </a:r>
            <a:endParaRPr>
              <a:solidFill>
                <a:srgbClr val="40404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假设当前函数调用及实际耗时情况如下，卡顿阈值设置为220。</a:t>
            </a:r>
            <a:endParaRPr>
              <a:solidFill>
                <a:srgbClr val="40404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可见导致卡顿的罪魁祸首应该是函数a，但如果在卡顿阈值220才开始dump调用堆栈，有可能捕获到的卡顿堆栈为foo() -&gt; b()或c()，设置0.8倍的预采样点就是为了降低这种情况出现的几率。我们悲观的认为当前已超过80%卡顿阈值的函数就是导致卡顿的主因。</a:t>
            </a:r>
            <a:endParaRPr>
              <a:solidFill>
                <a:srgbClr val="40404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0404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0404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作者：wanderingGuy</a:t>
            </a:r>
            <a:endParaRPr>
              <a:solidFill>
                <a:srgbClr val="40404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链接：https://www.jianshu.com/p/55c08d21e63b</a:t>
            </a:r>
            <a:endParaRPr>
              <a:solidFill>
                <a:srgbClr val="40404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来源：简书</a:t>
            </a:r>
            <a:endParaRPr>
              <a:solidFill>
                <a:srgbClr val="40404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著作权归作者所有。商业转载请联系作者获得授权，非商业转载请注明出处。</a:t>
            </a:r>
            <a:endParaRPr>
              <a:solidFill>
                <a:srgbClr val="40404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0404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d80ddfd99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d80ddfd99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55666"/>
                </a:solidFill>
                <a:highlight>
                  <a:srgbClr val="EEF0F4"/>
                </a:highlight>
              </a:rPr>
              <a:t>判断两次采样的时间是不是超过sample intervel</a:t>
            </a:r>
            <a:endParaRPr>
              <a:solidFill>
                <a:srgbClr val="555666"/>
              </a:solidFill>
              <a:highlight>
                <a:srgbClr val="EEF0F4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55666"/>
                </a:solidFill>
                <a:highlight>
                  <a:srgbClr val="EEF0F4"/>
                </a:highlight>
              </a:rPr>
              <a:t>在给定是时间区间内，前后各扩展一个 mSampleInterval 时间区间，判断这个时间区间内的 CPU 使用时间与最近一次使用时间的间隔是否大于 BUSY_TIME，如果大于 BUSY_TIME，说明 CPU 处于 Busy 状态。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d80ddfd999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d80ddfd99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d80ddfd999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d80ddfd999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dd7f9a0170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dd7f9a017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dd7f9a0170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dd7f9a0170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84c17bc43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84c17bc43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60fps:https://www.youtube.com/watch?v=CaMTIgxCSqU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dd7f9a017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dd7f9a017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matrix打包流程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dd7f9a0170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dd7f9a017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matrix打包流程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dd7f9a0170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dd7f9a0170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matrix打包流程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dd7f9a0170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dd7f9a0170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/>
              <a:t>atrix打包流程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https://lyldalek.top/2020/07/01/blog_bak/Blog/Android-%E6%BA%90%E7%A0%81%E8%A7%A3%E6%9E%90/Matrix/003-Matrix%E6%BA%90%E7%A0%81%E5%88%86%E6%9E%90%EF%BC%9A%E6%96%B9%E6%B3%95%E7%9B%91%E6%8E%A7/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dd7f9a0170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dd7f9a0170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Matrix打包流程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https://lyldalek.top/2020/07/01/blog_bak/Blog/Android-%E6%BA%90%E7%A0%81%E8%A7%A3%E6%9E%90/Matrix/003-Matrix%E6%BA%90%E7%A0%81%E5%88%86%E6%9E%90%EF%BC%9A%E6%96%B9%E6%B3%95%E7%9B%91%E6%8E%A7/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dd7f9a0170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dd7f9a0170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Matrix打包流程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https://lyldalek.top/2020/07/01/blog_bak/Blog/Android-%E6%BA%90%E7%A0%81%E8%A7%A3%E6%9E%90/Matrix/003-Matrix%E6%BA%90%E7%A0%81%E5%88%86%E6%9E%90%EF%BC%9A%E6%96%B9%E6%B3%95%E7%9B%91%E6%8E%A7/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dd7f9a0170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dd7f9a0170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Matrix打包流程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https://lyldalek.top/2020/07/01/blog_bak/Blog/Android-%E6%BA%90%E7%A0%81%E8%A7%A3%E6%9E%90/Matrix/003-Matrix%E6%BA%90%E7%A0%81%E5%88%86%E6%9E%90%EF%BC%9A%E6%96%B9%E6%B3%95%E7%9B%91%E6%8E%A7/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dd7f9a017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dd7f9a017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Matrix打包流程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举例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https://jishuin.proginn.com/p/763bfbd591d5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https://jishuin.proginn.com/p/763bfbd591d5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https://lyldalek.top/2020/07/01/blog_bak/Blog/Android-%E6%BA%90%E7%A0%81%E8%A7%A3%E6%9E%90/Matrix/003-Matrix%E6%BA%90%E7%A0%81%E5%88%86%E6%9E%90%EF%BC%9A%E6%96%B9%E6%B3%95%E7%9B%91%E6%8E%A7/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dd7f9a0170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dd7f9a0170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Matrix打包流程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https://jishuin.proginn.com/p/763bfbd591d5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https://lyldalek.top/2020/07/01/blog_bak/Blog/Android-%E6%BA%90%E7%A0%81%E8%A7%A3%E6%9E%90/Matrix/003-Matrix%E6%BA%90%E7%A0%81%E5%88%86%E6%9E%90%EF%BC%9A%E6%96%B9%E6%B3%95%E7%9B%91%E6%8E%A7/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c9424f416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c9424f416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84c17bc43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c84c17bc43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参考链接：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https://juejin.cn/post/6863756420380196877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所有UI的变化都是走到ViewRootImpl的scheduleTraversals()方法。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c84c17bc43_3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c84c17bc43_3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c9424f416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c9424f416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c84c17bc43_3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c84c17bc43_3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c84c17bc43_3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c84c17bc43_3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c84c17bc43_3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c84c17bc43_3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c84c17bc43_3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c84c17bc43_3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c84c17bc43_3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c84c17bc43_3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c84c17bc43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c84c17bc43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参考链接：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https://juejin.cn/post/6863756420380196877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参考：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https://www.jianshu.com/p/d7be5308d06e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c98fb93ca9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c98fb93ca9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参考链接：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https://juejin.cn/post/6863756420380196877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参考：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https://www.jianshu.com/p/d7be5308d06e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9648e5b07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9648e5b07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2"/>
          <p:cNvSpPr txBox="1"/>
          <p:nvPr/>
        </p:nvSpPr>
        <p:spPr>
          <a:xfrm>
            <a:off x="0" y="4299941"/>
            <a:ext cx="9144000" cy="843600"/>
          </a:xfrm>
          <a:prstGeom prst="rect">
            <a:avLst/>
          </a:prstGeom>
          <a:solidFill>
            <a:srgbClr val="EE4D2D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82425" y="900788"/>
            <a:ext cx="779151" cy="1107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tandard header only">
  <p:cSld name="Content pag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Google Shape;53;p13"/>
          <p:cNvCxnSpPr/>
          <p:nvPr/>
        </p:nvCxnSpPr>
        <p:spPr>
          <a:xfrm>
            <a:off x="1" y="555089"/>
            <a:ext cx="8858400" cy="0"/>
          </a:xfrm>
          <a:prstGeom prst="straightConnector1">
            <a:avLst/>
          </a:prstGeom>
          <a:noFill/>
          <a:ln cap="flat" cmpd="sng" w="38100">
            <a:solidFill>
              <a:srgbClr val="FF66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" name="Google Shape;54;p13"/>
          <p:cNvSpPr/>
          <p:nvPr/>
        </p:nvSpPr>
        <p:spPr>
          <a:xfrm>
            <a:off x="8919892" y="515687"/>
            <a:ext cx="76200" cy="75600"/>
          </a:xfrm>
          <a:prstGeom prst="ellipse">
            <a:avLst/>
          </a:prstGeom>
          <a:solidFill>
            <a:srgbClr val="FF6600"/>
          </a:solidFill>
          <a:ln cap="flat" cmpd="sng" w="9525">
            <a:solidFill>
              <a:srgbClr val="FF6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450" lIns="28925" spcFirstLastPara="1" rIns="28925" wrap="square" tIns="1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5965" y="125800"/>
            <a:ext cx="300941" cy="30094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title"/>
          </p:nvPr>
        </p:nvSpPr>
        <p:spPr>
          <a:xfrm>
            <a:off x="533180" y="89320"/>
            <a:ext cx="80778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6946731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275" lIns="38575" spcFirstLastPara="1" rIns="38575" wrap="square" tIns="19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3"/>
          <p:cNvSpPr txBox="1"/>
          <p:nvPr>
            <p:ph idx="1" type="body"/>
          </p:nvPr>
        </p:nvSpPr>
        <p:spPr>
          <a:xfrm>
            <a:off x="533180" y="933253"/>
            <a:ext cx="80778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3"/>
          <p:cNvSpPr txBox="1"/>
          <p:nvPr/>
        </p:nvSpPr>
        <p:spPr>
          <a:xfrm>
            <a:off x="1311830" y="4811314"/>
            <a:ext cx="66636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25" lIns="67475" spcFirstLastPara="1" rIns="67475" wrap="square" tIns="41025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Times New Roman"/>
              <a:buNone/>
            </a:pPr>
            <a:r>
              <a:rPr b="0" i="0" lang="en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opee ID Marketing 1_Title Slide" showMasterSp="0" type="title">
  <p:cSld name="TITL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10" id="67" name="Google Shape;6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938" y="614753"/>
            <a:ext cx="991939" cy="140451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>
            <p:ph type="title"/>
          </p:nvPr>
        </p:nvSpPr>
        <p:spPr>
          <a:xfrm>
            <a:off x="561108" y="2156378"/>
            <a:ext cx="8052900" cy="10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sz="33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69" name="Google Shape;69;p15"/>
          <p:cNvSpPr/>
          <p:nvPr/>
        </p:nvSpPr>
        <p:spPr>
          <a:xfrm>
            <a:off x="0" y="4328516"/>
            <a:ext cx="9144000" cy="843600"/>
          </a:xfrm>
          <a:prstGeom prst="rect">
            <a:avLst/>
          </a:prstGeom>
          <a:solidFill>
            <a:srgbClr val="EE4D2D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5"/>
          <p:cNvSpPr txBox="1"/>
          <p:nvPr/>
        </p:nvSpPr>
        <p:spPr>
          <a:xfrm>
            <a:off x="3063240" y="4800325"/>
            <a:ext cx="30174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5"/>
          <p:cNvSpPr txBox="1"/>
          <p:nvPr>
            <p:ph idx="1" type="subTitle"/>
          </p:nvPr>
        </p:nvSpPr>
        <p:spPr>
          <a:xfrm>
            <a:off x="561113" y="3215551"/>
            <a:ext cx="8052900" cy="419100"/>
          </a:xfrm>
          <a:prstGeom prst="rect">
            <a:avLst/>
          </a:prstGeom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None/>
              <a:defRPr sz="15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None/>
              <a:defRPr sz="15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None/>
              <a:defRPr sz="15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None/>
              <a:defRPr sz="15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None/>
              <a:defRPr sz="15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None/>
              <a:defRPr sz="15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None/>
              <a:defRPr sz="15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None/>
              <a:defRPr sz="15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None/>
              <a:defRPr sz="1500">
                <a:solidFill>
                  <a:srgbClr val="66666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opee ID Marketing 2_Title and Content">
  <p:cSld name="2_Title and Conten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552450" y="985966"/>
            <a:ext cx="80583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175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>
                <a:solidFill>
                  <a:schemeClr val="dk1"/>
                </a:solidFill>
              </a:defRPr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o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76" name="Google Shape;76;p16"/>
          <p:cNvSpPr txBox="1"/>
          <p:nvPr/>
        </p:nvSpPr>
        <p:spPr>
          <a:xfrm>
            <a:off x="3063240" y="4800325"/>
            <a:ext cx="30174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552450" y="985966"/>
            <a:ext cx="8058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/>
              <a:buChar char="o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3" name="Google Shape;63;p14"/>
          <p:cNvCxnSpPr/>
          <p:nvPr/>
        </p:nvCxnSpPr>
        <p:spPr>
          <a:xfrm>
            <a:off x="554558" y="488414"/>
            <a:ext cx="8397300" cy="0"/>
          </a:xfrm>
          <a:prstGeom prst="straightConnector1">
            <a:avLst/>
          </a:prstGeom>
          <a:noFill/>
          <a:ln cap="flat" cmpd="sng" w="50800">
            <a:solidFill>
              <a:srgbClr val="EE4D2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shopee-logo-en.png" id="64" name="Google Shape;64;p14"/>
          <p:cNvPicPr preferRelativeResize="0"/>
          <p:nvPr/>
        </p:nvPicPr>
        <p:blipFill rotWithShape="1">
          <a:blip r:embed="rId1">
            <a:alphaModFix/>
          </a:blip>
          <a:srcRect b="0" l="0" r="71130" t="0"/>
          <a:stretch/>
        </p:blipFill>
        <p:spPr>
          <a:xfrm>
            <a:off x="155905" y="151934"/>
            <a:ext cx="337878" cy="37062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721834" y="4805089"/>
            <a:ext cx="2742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Relationship Id="rId5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Relationship Id="rId4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26.png"/><Relationship Id="rId5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Relationship Id="rId4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png"/><Relationship Id="rId4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Relationship Id="rId4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5.png"/><Relationship Id="rId4" Type="http://schemas.openxmlformats.org/officeDocument/2006/relationships/image" Target="../media/image4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1.png"/><Relationship Id="rId4" Type="http://schemas.openxmlformats.org/officeDocument/2006/relationships/image" Target="../media/image47.png"/><Relationship Id="rId5" Type="http://schemas.openxmlformats.org/officeDocument/2006/relationships/image" Target="../media/image5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Relationship Id="rId4" Type="http://schemas.openxmlformats.org/officeDocument/2006/relationships/image" Target="../media/image60.png"/><Relationship Id="rId5" Type="http://schemas.openxmlformats.org/officeDocument/2006/relationships/image" Target="../media/image6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6.png"/><Relationship Id="rId4" Type="http://schemas.openxmlformats.org/officeDocument/2006/relationships/image" Target="../media/image7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4.png"/><Relationship Id="rId4" Type="http://schemas.openxmlformats.org/officeDocument/2006/relationships/image" Target="../media/image6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7.png"/><Relationship Id="rId4" Type="http://schemas.openxmlformats.org/officeDocument/2006/relationships/image" Target="../media/image6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youtube.com/watch?v=HXQhu6qfTVU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1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2.png"/><Relationship Id="rId4" Type="http://schemas.openxmlformats.org/officeDocument/2006/relationships/image" Target="../media/image7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5.png"/><Relationship Id="rId4" Type="http://schemas.openxmlformats.org/officeDocument/2006/relationships/image" Target="../media/image7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2.png"/><Relationship Id="rId4" Type="http://schemas.openxmlformats.org/officeDocument/2006/relationships/image" Target="../media/image8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4.png"/><Relationship Id="rId4" Type="http://schemas.openxmlformats.org/officeDocument/2006/relationships/image" Target="../media/image8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6.png"/><Relationship Id="rId4" Type="http://schemas.openxmlformats.org/officeDocument/2006/relationships/image" Target="../media/image7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3.png"/><Relationship Id="rId4" Type="http://schemas.openxmlformats.org/officeDocument/2006/relationships/image" Target="../media/image8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561108" y="2156378"/>
            <a:ext cx="8052900" cy="10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Android 卡顿分析优化</a:t>
            </a:r>
            <a:endParaRPr/>
          </a:p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7"/>
          <p:cNvSpPr txBox="1"/>
          <p:nvPr>
            <p:ph idx="1" type="subTitle"/>
          </p:nvPr>
        </p:nvSpPr>
        <p:spPr>
          <a:xfrm>
            <a:off x="561113" y="3215551"/>
            <a:ext cx="8052900" cy="4191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谢敬伟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绘制流程</a:t>
            </a:r>
            <a:r>
              <a:rPr lang="en"/>
              <a:t>——</a:t>
            </a:r>
            <a:r>
              <a:rPr b="0" lang="en" sz="12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PostCallback</a:t>
            </a:r>
            <a:endParaRPr/>
          </a:p>
        </p:txBody>
      </p:sp>
      <p:sp>
        <p:nvSpPr>
          <p:cNvPr id="179" name="Google Shape;179;p26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26"/>
          <p:cNvSpPr txBox="1"/>
          <p:nvPr/>
        </p:nvSpPr>
        <p:spPr>
          <a:xfrm>
            <a:off x="297025" y="629313"/>
            <a:ext cx="81537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postCallback()内部调用postCallbackDelayed()，接着又调用postCallbackDelayedInternal()</a:t>
            </a:r>
            <a:endParaRPr sz="1500"/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025" y="1108138"/>
            <a:ext cx="5336279" cy="3832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屏幕刷新机制-申请Vsync信号</a:t>
            </a:r>
            <a:endParaRPr/>
          </a:p>
        </p:txBody>
      </p:sp>
      <p:sp>
        <p:nvSpPr>
          <p:cNvPr id="187" name="Google Shape;187;p27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8" name="Google Shape;1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725" y="3867425"/>
            <a:ext cx="3152578" cy="9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725" y="635325"/>
            <a:ext cx="6938601" cy="307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DisplayEventReceiver</a:t>
            </a:r>
            <a:endParaRPr/>
          </a:p>
        </p:txBody>
      </p:sp>
      <p:sp>
        <p:nvSpPr>
          <p:cNvPr id="195" name="Google Shape;195;p28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" name="Google Shape;1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225" y="652150"/>
            <a:ext cx="5262277" cy="435577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8"/>
          <p:cNvSpPr txBox="1"/>
          <p:nvPr/>
        </p:nvSpPr>
        <p:spPr>
          <a:xfrm>
            <a:off x="5912075" y="793925"/>
            <a:ext cx="30000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333333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向SurfaceFlinger 服务注册，即在下一次脉冲接收后会调用 DisplayEventReceiver的</a:t>
            </a:r>
            <a:r>
              <a:rPr lang="en" sz="1000">
                <a:solidFill>
                  <a:srgbClr val="C7254E"/>
                </a:solidFill>
                <a:highlight>
                  <a:srgbClr val="F9F2F4"/>
                </a:highlight>
                <a:latin typeface="Courier New"/>
                <a:ea typeface="Courier New"/>
                <a:cs typeface="Courier New"/>
                <a:sym typeface="Courier New"/>
              </a:rPr>
              <a:t>dispatchVsync()</a:t>
            </a:r>
            <a:r>
              <a:rPr lang="en" sz="1150">
                <a:solidFill>
                  <a:srgbClr val="333333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方法。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Vsync</a:t>
            </a:r>
            <a:endParaRPr/>
          </a:p>
        </p:txBody>
      </p:sp>
      <p:sp>
        <p:nvSpPr>
          <p:cNvPr id="203" name="Google Shape;203;p29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4" name="Google Shape;2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25" y="2121475"/>
            <a:ext cx="4251050" cy="15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4450" y="2047475"/>
            <a:ext cx="4067376" cy="144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屏幕刷新机制-处理Vsync信号</a:t>
            </a:r>
            <a:endParaRPr/>
          </a:p>
        </p:txBody>
      </p:sp>
      <p:sp>
        <p:nvSpPr>
          <p:cNvPr id="211" name="Google Shape;211;p30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2" name="Google Shape;2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5325"/>
            <a:ext cx="6204922" cy="4355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/>
          <p:nvPr>
            <p:ph type="title"/>
          </p:nvPr>
        </p:nvSpPr>
        <p:spPr>
          <a:xfrm>
            <a:off x="625500" y="0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屏幕刷新机制</a:t>
            </a:r>
            <a:r>
              <a:rPr lang="en"/>
              <a:t>-</a:t>
            </a:r>
            <a:r>
              <a:rPr b="0" lang="en" sz="1400">
                <a:solidFill>
                  <a:schemeClr val="dk1"/>
                </a:solidFill>
              </a:rPr>
              <a:t> doFrame类</a:t>
            </a:r>
            <a:endParaRPr/>
          </a:p>
        </p:txBody>
      </p:sp>
      <p:sp>
        <p:nvSpPr>
          <p:cNvPr id="218" name="Google Shape;218;p31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9" name="Google Shape;219;p31"/>
          <p:cNvPicPr preferRelativeResize="0"/>
          <p:nvPr/>
        </p:nvPicPr>
        <p:blipFill rotWithShape="1">
          <a:blip r:embed="rId3">
            <a:alphaModFix/>
          </a:blip>
          <a:srcRect b="38427" l="0" r="0" t="0"/>
          <a:stretch/>
        </p:blipFill>
        <p:spPr>
          <a:xfrm>
            <a:off x="134825" y="566050"/>
            <a:ext cx="5978251" cy="3910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1"/>
          <p:cNvPicPr preferRelativeResize="0"/>
          <p:nvPr/>
        </p:nvPicPr>
        <p:blipFill rotWithShape="1">
          <a:blip r:embed="rId3">
            <a:alphaModFix/>
          </a:blip>
          <a:srcRect b="0" l="0" r="0" t="60452"/>
          <a:stretch/>
        </p:blipFill>
        <p:spPr>
          <a:xfrm>
            <a:off x="4265700" y="2999475"/>
            <a:ext cx="4781001" cy="2008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Callback</a:t>
            </a:r>
            <a:endParaRPr/>
          </a:p>
        </p:txBody>
      </p:sp>
      <p:sp>
        <p:nvSpPr>
          <p:cNvPr id="226" name="Google Shape;226;p32"/>
          <p:cNvSpPr txBox="1"/>
          <p:nvPr>
            <p:ph idx="1" type="body"/>
          </p:nvPr>
        </p:nvSpPr>
        <p:spPr>
          <a:xfrm>
            <a:off x="552450" y="985966"/>
            <a:ext cx="8058300" cy="34290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2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8" name="Google Shape;22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00" y="649025"/>
            <a:ext cx="5831825" cy="435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Callback</a:t>
            </a:r>
            <a:endParaRPr/>
          </a:p>
        </p:txBody>
      </p:sp>
      <p:sp>
        <p:nvSpPr>
          <p:cNvPr id="234" name="Google Shape;234;p33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5" name="Google Shape;2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00" y="687025"/>
            <a:ext cx="5248273" cy="4248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6823" y="2571750"/>
            <a:ext cx="3500529" cy="2342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屏幕刷新机制-</a:t>
            </a:r>
            <a:r>
              <a:rPr lang="en"/>
              <a:t>计算丢帧的情况</a:t>
            </a:r>
            <a:endParaRPr/>
          </a:p>
        </p:txBody>
      </p:sp>
      <p:sp>
        <p:nvSpPr>
          <p:cNvPr id="242" name="Google Shape;242;p34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3" name="Google Shape;24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75" y="912650"/>
            <a:ext cx="6618251" cy="342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屏幕刷新机制</a:t>
            </a:r>
            <a:r>
              <a:rPr lang="en"/>
              <a:t>-</a:t>
            </a:r>
            <a:r>
              <a:rPr b="0" lang="en" sz="1400">
                <a:solidFill>
                  <a:schemeClr val="dk1"/>
                </a:solidFill>
              </a:rPr>
              <a:t> doFrame类</a:t>
            </a:r>
            <a:endParaRPr/>
          </a:p>
        </p:txBody>
      </p:sp>
      <p:sp>
        <p:nvSpPr>
          <p:cNvPr id="249" name="Google Shape;249;p35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0" name="Google Shape;2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038" y="656075"/>
            <a:ext cx="4943601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3038" y="2001500"/>
            <a:ext cx="4993531" cy="11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3038" y="3411725"/>
            <a:ext cx="4775424" cy="13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5"/>
          <p:cNvSpPr txBox="1"/>
          <p:nvPr/>
        </p:nvSpPr>
        <p:spPr>
          <a:xfrm>
            <a:off x="189850" y="907975"/>
            <a:ext cx="27480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chemeClr val="accent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添加1，2，3任务</a:t>
            </a:r>
            <a:endParaRPr b="1" sz="1200">
              <a:solidFill>
                <a:schemeClr val="accent1"/>
              </a:solidFill>
            </a:endParaRPr>
          </a:p>
        </p:txBody>
      </p:sp>
      <p:sp>
        <p:nvSpPr>
          <p:cNvPr id="254" name="Google Shape;254;p35"/>
          <p:cNvSpPr txBox="1"/>
          <p:nvPr/>
        </p:nvSpPr>
        <p:spPr>
          <a:xfrm>
            <a:off x="63850" y="210252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EE4D2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doFrame执行1，2任务，任务3等待下次Vsync信号</a:t>
            </a:r>
            <a:endParaRPr b="1" sz="1050">
              <a:solidFill>
                <a:srgbClr val="EE4D2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35"/>
          <p:cNvSpPr txBox="1"/>
          <p:nvPr/>
        </p:nvSpPr>
        <p:spPr>
          <a:xfrm>
            <a:off x="63850" y="364295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accent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任务3执行</a:t>
            </a:r>
            <a:r>
              <a:rPr b="1" lang="en" sz="1050">
                <a:solidFill>
                  <a:schemeClr val="accent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，</a:t>
            </a:r>
            <a:r>
              <a:rPr b="1" lang="en" sz="1050">
                <a:solidFill>
                  <a:schemeClr val="accent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等待</a:t>
            </a:r>
            <a:r>
              <a:rPr b="1" lang="en" sz="1050">
                <a:solidFill>
                  <a:schemeClr val="accent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上层再向</a:t>
            </a:r>
            <a:r>
              <a:rPr b="1" lang="en" sz="850">
                <a:solidFill>
                  <a:schemeClr val="accent1"/>
                </a:solidFill>
                <a:highlight>
                  <a:srgbClr val="FFF5F5"/>
                </a:highlight>
                <a:latin typeface="Courier New"/>
                <a:ea typeface="Courier New"/>
                <a:cs typeface="Courier New"/>
                <a:sym typeface="Courier New"/>
              </a:rPr>
              <a:t>Choreographer</a:t>
            </a:r>
            <a:r>
              <a:rPr b="1" lang="en" sz="1050">
                <a:solidFill>
                  <a:schemeClr val="accent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抛任务。</a:t>
            </a:r>
            <a:endParaRPr b="1" sz="13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/>
              <a:t>Content</a:t>
            </a:r>
            <a:endParaRPr/>
          </a:p>
        </p:txBody>
      </p:sp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8724046" y="5025925"/>
            <a:ext cx="2742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18"/>
          <p:cNvSpPr txBox="1"/>
          <p:nvPr/>
        </p:nvSpPr>
        <p:spPr>
          <a:xfrm>
            <a:off x="3474450" y="946600"/>
            <a:ext cx="2195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chemeClr val="accent1"/>
                </a:solidFill>
              </a:rPr>
              <a:t>目录</a:t>
            </a:r>
            <a:endParaRPr b="1" sz="5200">
              <a:solidFill>
                <a:schemeClr val="accent1"/>
              </a:solidFill>
            </a:endParaRPr>
          </a:p>
        </p:txBody>
      </p:sp>
      <p:cxnSp>
        <p:nvCxnSpPr>
          <p:cNvPr id="92" name="Google Shape;92;p18"/>
          <p:cNvCxnSpPr/>
          <p:nvPr/>
        </p:nvCxnSpPr>
        <p:spPr>
          <a:xfrm>
            <a:off x="861750" y="2241800"/>
            <a:ext cx="7439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" name="Google Shape;93;p18"/>
          <p:cNvSpPr txBox="1"/>
          <p:nvPr/>
        </p:nvSpPr>
        <p:spPr>
          <a:xfrm>
            <a:off x="1259525" y="2666250"/>
            <a:ext cx="894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01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863975" y="3403125"/>
            <a:ext cx="1450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1"/>
                </a:solidFill>
              </a:rPr>
              <a:t>卡顿的原因</a:t>
            </a:r>
            <a:endParaRPr b="1" sz="1900">
              <a:solidFill>
                <a:schemeClr val="accent1"/>
              </a:solidFill>
            </a:endParaRPr>
          </a:p>
        </p:txBody>
      </p:sp>
      <p:sp>
        <p:nvSpPr>
          <p:cNvPr id="95" name="Google Shape;95;p18"/>
          <p:cNvSpPr txBox="1"/>
          <p:nvPr/>
        </p:nvSpPr>
        <p:spPr>
          <a:xfrm>
            <a:off x="3906800" y="2711450"/>
            <a:ext cx="894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02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3460025" y="3403125"/>
            <a:ext cx="1557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1"/>
                </a:solidFill>
              </a:rPr>
              <a:t>卡顿的</a:t>
            </a:r>
            <a:r>
              <a:rPr b="1" lang="en" sz="1900">
                <a:solidFill>
                  <a:schemeClr val="accent1"/>
                </a:solidFill>
              </a:rPr>
              <a:t>检测</a:t>
            </a:r>
            <a:endParaRPr b="1" sz="1900">
              <a:solidFill>
                <a:schemeClr val="accent1"/>
              </a:solidFill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6722825" y="2711450"/>
            <a:ext cx="894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03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6274238" y="3403125"/>
            <a:ext cx="2449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1"/>
                </a:solidFill>
              </a:rPr>
              <a:t>卡顿的</a:t>
            </a:r>
            <a:r>
              <a:rPr b="1" lang="en" sz="1900">
                <a:solidFill>
                  <a:schemeClr val="accent1"/>
                </a:solidFill>
              </a:rPr>
              <a:t>优化</a:t>
            </a:r>
            <a:endParaRPr b="1" sz="19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屏幕刷新机制</a:t>
            </a:r>
            <a:r>
              <a:rPr lang="en"/>
              <a:t>-</a:t>
            </a:r>
            <a:r>
              <a:rPr b="0" lang="en" sz="1400">
                <a:solidFill>
                  <a:schemeClr val="dk1"/>
                </a:solidFill>
              </a:rPr>
              <a:t> 任务执行时间过长</a:t>
            </a:r>
            <a:endParaRPr/>
          </a:p>
        </p:txBody>
      </p:sp>
      <p:sp>
        <p:nvSpPr>
          <p:cNvPr id="261" name="Google Shape;261;p36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2" name="Google Shape;2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8725" y="782250"/>
            <a:ext cx="5750451" cy="1417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0388" y="2968075"/>
            <a:ext cx="5687127" cy="13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6"/>
          <p:cNvSpPr txBox="1"/>
          <p:nvPr/>
        </p:nvSpPr>
        <p:spPr>
          <a:xfrm>
            <a:off x="144625" y="728000"/>
            <a:ext cx="3000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</a:rPr>
              <a:t>第一个垂直信号到来后，任务1和2被抛到主线程执行，这次它们执行时间略长，超过了一个帧间隔，导致订阅下一个信号的函数迟迟未被执行。对于上层来说，错过了第二个onVsync()回调，这意味着，任务1和2错过了一次显示时机，任务3错过了一次渲染时机。对于底层来说，显示器在发出垂直同步信号时会向图形缓冲取显示内容，这次没拿到内容，只能继续显示上一帧图像。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265" name="Google Shape;265;p36"/>
          <p:cNvSpPr txBox="1"/>
          <p:nvPr/>
        </p:nvSpPr>
        <p:spPr>
          <a:xfrm>
            <a:off x="144625" y="2968075"/>
            <a:ext cx="30000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任务1和2执行完，主线程才“订阅下一个信号”，当第三个信号到来时，显示器从图形缓冲中取到了任务1和2的渲染结果，而任务3也被抛到主线程执行。</a:t>
            </a:r>
            <a:endParaRPr sz="115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700"/>
              </a:spcBef>
              <a:spcAft>
                <a:spcPts val="1700"/>
              </a:spcAft>
              <a:buNone/>
            </a:pPr>
            <a:r>
              <a:rPr lang="en" sz="11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这个 case 中，任务链中所有的绘制任务都被推迟显示了</a:t>
            </a:r>
            <a:endParaRPr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绘制流程-</a:t>
            </a:r>
            <a:r>
              <a:rPr b="0" lang="en" sz="1400">
                <a:solidFill>
                  <a:schemeClr val="dk1"/>
                </a:solidFill>
              </a:rPr>
              <a:t>choreographer类  </a:t>
            </a:r>
            <a:r>
              <a:rPr b="0" lang="en" sz="1400">
                <a:solidFill>
                  <a:schemeClr val="dk1"/>
                </a:solidFill>
              </a:rPr>
              <a:t>处理Vsync信号</a:t>
            </a:r>
            <a:endParaRPr/>
          </a:p>
        </p:txBody>
      </p:sp>
      <p:sp>
        <p:nvSpPr>
          <p:cNvPr id="271" name="Google Shape;271;p37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2" name="Google Shape;27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1100" y="625426"/>
            <a:ext cx="5076372" cy="20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1100" y="3060925"/>
            <a:ext cx="5304924" cy="163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300" y="2685225"/>
            <a:ext cx="3481500" cy="19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7"/>
          <p:cNvSpPr txBox="1"/>
          <p:nvPr/>
        </p:nvSpPr>
        <p:spPr>
          <a:xfrm>
            <a:off x="146300" y="615825"/>
            <a:ext cx="3309600" cy="19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假设第一个垂直同步信号到来前，上层已经抛了3个绘制任务到任务链中，它们执行的时刻分别被设定于第一、二、三个垂直同步信号之间。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en" sz="900">
                <a:solidFill>
                  <a:srgbClr val="666666"/>
                </a:solidFill>
              </a:rPr>
              <a:t>此时，任务1、2、3都会被摘下，因为相对于对其后的frameTimeNanos，它们都是过去的任务，所以这次doFrame()的执行会将原本三次doFrame()的绘制任务一并执行，如果绘制任务执行的足够快，就有机会在下一个垂直同步信号到来之前订阅它，这样任务1、2、3的绘制的内容就会在下一帧被展示出来</a:t>
            </a:r>
            <a:endParaRPr sz="12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8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绘制流程-</a:t>
            </a:r>
            <a:r>
              <a:rPr b="0" lang="en" sz="1400">
                <a:solidFill>
                  <a:schemeClr val="dk1"/>
                </a:solidFill>
              </a:rPr>
              <a:t>choreographer类  处理Vsync信号</a:t>
            </a:r>
            <a:endParaRPr/>
          </a:p>
        </p:txBody>
      </p:sp>
      <p:sp>
        <p:nvSpPr>
          <p:cNvPr id="281" name="Google Shape;281;p38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2" name="Google Shape;2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50" y="724300"/>
            <a:ext cx="4542674" cy="14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800" y="2465100"/>
            <a:ext cx="4396567" cy="2524573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8"/>
          <p:cNvSpPr txBox="1"/>
          <p:nvPr/>
        </p:nvSpPr>
        <p:spPr>
          <a:xfrm>
            <a:off x="5455325" y="1917425"/>
            <a:ext cx="3000000" cy="20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en" sz="1200">
                <a:solidFill>
                  <a:srgbClr val="666666"/>
                </a:solidFill>
              </a:rPr>
              <a:t>因为doFrame()执行时间超过了2个帧间隔，当输入、动画、View树遍历任务执行完毕，COMMIT任务执行时，触发了帧时间对齐，将mLastFrameTimeNanos往前偏移了一段时间，对齐到绘制任务结束时刻前的第二个垂直同步信号时刻。这样做的目的是防止因这次超时绘制而导致更多的掉帧。因为doFrame()在绘制当前帧之前会校验当前帧和上一帧的绘制时刻: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285" name="Google Shape;285;p38"/>
          <p:cNvSpPr txBox="1"/>
          <p:nvPr/>
        </p:nvSpPr>
        <p:spPr>
          <a:xfrm>
            <a:off x="5491325" y="784475"/>
            <a:ext cx="30000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如果三个绘制任务很耗时，会发生什么？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9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绘制流程- </a:t>
            </a:r>
            <a:r>
              <a:rPr lang="en"/>
              <a:t>同步屏障</a:t>
            </a:r>
            <a:r>
              <a:rPr b="0" lang="en" sz="1400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291" name="Google Shape;291;p39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2" name="Google Shape;29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025" y="845700"/>
            <a:ext cx="5136074" cy="205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025" y="3042538"/>
            <a:ext cx="6374110" cy="1757787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9"/>
          <p:cNvSpPr txBox="1"/>
          <p:nvPr/>
        </p:nvSpPr>
        <p:spPr>
          <a:xfrm>
            <a:off x="5779975" y="799275"/>
            <a:ext cx="30000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在Handler中，Message分为3种：同步消息、异步消息、同步屏障消息，他们三者都是Message</a:t>
            </a:r>
            <a:endParaRPr/>
          </a:p>
        </p:txBody>
      </p:sp>
      <p:sp>
        <p:nvSpPr>
          <p:cNvPr id="295" name="Google Shape;295;p39"/>
          <p:cNvSpPr txBox="1"/>
          <p:nvPr/>
        </p:nvSpPr>
        <p:spPr>
          <a:xfrm>
            <a:off x="7045475" y="3433925"/>
            <a:ext cx="18354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mAsynchronous是true，就会使用msg.setAsynchronous(true)设置为异步消息。所以上面Choreographer中使用的都是异步消息</a:t>
            </a:r>
            <a:endParaRPr sz="1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0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同步屏障—postSyncBarrier</a:t>
            </a:r>
            <a:endParaRPr/>
          </a:p>
        </p:txBody>
      </p:sp>
      <p:sp>
        <p:nvSpPr>
          <p:cNvPr id="301" name="Google Shape;301;p40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2" name="Google Shape;30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00" y="651275"/>
            <a:ext cx="3740400" cy="42629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0"/>
          <p:cNvSpPr txBox="1"/>
          <p:nvPr/>
        </p:nvSpPr>
        <p:spPr>
          <a:xfrm>
            <a:off x="4878075" y="710475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postSyncBarrier()方法就是用来插入一个屏障到消息队列的，</a:t>
            </a:r>
            <a:endParaRPr/>
          </a:p>
        </p:txBody>
      </p:sp>
      <p:sp>
        <p:nvSpPr>
          <p:cNvPr id="304" name="Google Shape;304;p40"/>
          <p:cNvSpPr txBox="1"/>
          <p:nvPr/>
        </p:nvSpPr>
        <p:spPr>
          <a:xfrm>
            <a:off x="4878075" y="1358425"/>
            <a:ext cx="39363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屏障消息和普通消息的区别在于</a:t>
            </a:r>
            <a:r>
              <a:rPr b="1" lang="en" sz="1100">
                <a:solidFill>
                  <a:schemeClr val="dk1"/>
                </a:solidFill>
              </a:rPr>
              <a:t>屏障没有tartget</a:t>
            </a:r>
            <a:r>
              <a:rPr lang="en" sz="1100">
                <a:solidFill>
                  <a:schemeClr val="dk1"/>
                </a:solidFill>
              </a:rPr>
              <a:t>，普通消息有target是因为它需要将消息分发给对应的target，而屏障不需要被分发，它就是</a:t>
            </a:r>
            <a:r>
              <a:rPr b="1" lang="en" sz="1100">
                <a:solidFill>
                  <a:schemeClr val="dk1"/>
                </a:solidFill>
              </a:rPr>
              <a:t>用来挡住普通消息来保证异步消息优先处理的</a:t>
            </a:r>
            <a:r>
              <a:rPr lang="en" sz="1100">
                <a:solidFill>
                  <a:schemeClr val="dk1"/>
                </a:solidFill>
              </a:rPr>
              <a:t>。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屏障和普通消息一样可以根据时间来插入到消息队列中的适当位置，并且只会挡住它后面的同步消息的分发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1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同步屏障 —— next</a:t>
            </a:r>
            <a:endParaRPr/>
          </a:p>
        </p:txBody>
      </p:sp>
      <p:sp>
        <p:nvSpPr>
          <p:cNvPr id="310" name="Google Shape;310;p41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1" name="Google Shape;31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225" y="703050"/>
            <a:ext cx="4673549" cy="413262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1"/>
          <p:cNvSpPr txBox="1"/>
          <p:nvPr/>
        </p:nvSpPr>
        <p:spPr>
          <a:xfrm>
            <a:off x="5646750" y="740075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遍历消息队列时，发现了同步屏障消息，那么就只取异步消息了。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</a:t>
            </a:r>
            <a:endParaRPr/>
          </a:p>
        </p:txBody>
      </p:sp>
      <p:sp>
        <p:nvSpPr>
          <p:cNvPr id="318" name="Google Shape;318;p42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19" name="Google Shape;319;p42"/>
          <p:cNvGrpSpPr/>
          <p:nvPr/>
        </p:nvGrpSpPr>
        <p:grpSpPr>
          <a:xfrm>
            <a:off x="493300" y="927113"/>
            <a:ext cx="6317450" cy="369300"/>
            <a:chOff x="603600" y="927113"/>
            <a:chExt cx="6317450" cy="369300"/>
          </a:xfrm>
        </p:grpSpPr>
        <p:pic>
          <p:nvPicPr>
            <p:cNvPr id="320" name="Google Shape;320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3600" y="942150"/>
              <a:ext cx="339225" cy="339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1" name="Google Shape;321;p42"/>
            <p:cNvSpPr txBox="1"/>
            <p:nvPr/>
          </p:nvSpPr>
          <p:spPr>
            <a:xfrm>
              <a:off x="1164050" y="927113"/>
              <a:ext cx="5757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333333"/>
                  </a:solidFill>
                </a:rPr>
                <a:t>丢帧</a:t>
              </a:r>
              <a:r>
                <a:rPr lang="en" sz="1200">
                  <a:solidFill>
                    <a:srgbClr val="333333"/>
                  </a:solidFill>
                </a:rPr>
                <a:t>(掉帧) ，是说 这一帧延迟显示 还是丢弃不再显示 ？</a:t>
              </a:r>
              <a:endParaRPr/>
            </a:p>
          </p:txBody>
        </p:sp>
      </p:grpSp>
      <p:grpSp>
        <p:nvGrpSpPr>
          <p:cNvPr id="322" name="Google Shape;322;p42"/>
          <p:cNvGrpSpPr/>
          <p:nvPr/>
        </p:nvGrpSpPr>
        <p:grpSpPr>
          <a:xfrm>
            <a:off x="493300" y="1828881"/>
            <a:ext cx="6317450" cy="369300"/>
            <a:chOff x="603600" y="927113"/>
            <a:chExt cx="6317450" cy="369300"/>
          </a:xfrm>
        </p:grpSpPr>
        <p:pic>
          <p:nvPicPr>
            <p:cNvPr id="323" name="Google Shape;323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3600" y="942150"/>
              <a:ext cx="339225" cy="339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4" name="Google Shape;324;p42"/>
            <p:cNvSpPr txBox="1"/>
            <p:nvPr/>
          </p:nvSpPr>
          <p:spPr>
            <a:xfrm>
              <a:off x="1164050" y="927113"/>
              <a:ext cx="5757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33333"/>
                  </a:solidFill>
                  <a:highlight>
                    <a:srgbClr val="FFFFFF"/>
                  </a:highlight>
                </a:rPr>
                <a:t>布局层级较多/主线程耗时 是如何造成 丢帧的呢？</a:t>
              </a:r>
              <a:endParaRPr/>
            </a:p>
          </p:txBody>
        </p:sp>
      </p:grpSp>
      <p:grpSp>
        <p:nvGrpSpPr>
          <p:cNvPr id="325" name="Google Shape;325;p42"/>
          <p:cNvGrpSpPr/>
          <p:nvPr/>
        </p:nvGrpSpPr>
        <p:grpSpPr>
          <a:xfrm>
            <a:off x="493300" y="2544850"/>
            <a:ext cx="6317450" cy="369300"/>
            <a:chOff x="603600" y="927113"/>
            <a:chExt cx="6317450" cy="369300"/>
          </a:xfrm>
        </p:grpSpPr>
        <p:pic>
          <p:nvPicPr>
            <p:cNvPr id="326" name="Google Shape;326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3600" y="942150"/>
              <a:ext cx="339225" cy="339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7" name="Google Shape;327;p42"/>
            <p:cNvSpPr txBox="1"/>
            <p:nvPr/>
          </p:nvSpPr>
          <p:spPr>
            <a:xfrm>
              <a:off x="1164050" y="927113"/>
              <a:ext cx="5757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33333"/>
                  </a:solidFill>
                  <a:highlight>
                    <a:srgbClr val="FFFFFF"/>
                  </a:highlight>
                </a:rPr>
                <a:t>16.6ms刷新一次 是啥意思？是每16.6ms都走一次 measure/layout/draw ？</a:t>
              </a:r>
              <a:endParaRPr/>
            </a:p>
          </p:txBody>
        </p:sp>
      </p:grpSp>
      <p:grpSp>
        <p:nvGrpSpPr>
          <p:cNvPr id="328" name="Google Shape;328;p42"/>
          <p:cNvGrpSpPr/>
          <p:nvPr/>
        </p:nvGrpSpPr>
        <p:grpSpPr>
          <a:xfrm>
            <a:off x="493300" y="3544119"/>
            <a:ext cx="6317450" cy="369300"/>
            <a:chOff x="603600" y="927113"/>
            <a:chExt cx="6317450" cy="369300"/>
          </a:xfrm>
        </p:grpSpPr>
        <p:pic>
          <p:nvPicPr>
            <p:cNvPr id="329" name="Google Shape;329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3600" y="942150"/>
              <a:ext cx="339225" cy="339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0" name="Google Shape;330;p42"/>
            <p:cNvSpPr txBox="1"/>
            <p:nvPr/>
          </p:nvSpPr>
          <p:spPr>
            <a:xfrm>
              <a:off x="1164050" y="927113"/>
              <a:ext cx="5757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33333"/>
                  </a:solidFill>
                  <a:highlight>
                    <a:srgbClr val="FFFFFF"/>
                  </a:highlight>
                </a:rPr>
                <a:t>measure/layout/draw 走完，界面就立刻刷新了吗?</a:t>
              </a:r>
              <a:endParaRPr/>
            </a:p>
          </p:txBody>
        </p:sp>
      </p:grpSp>
      <p:sp>
        <p:nvSpPr>
          <p:cNvPr id="331" name="Google Shape;331;p42"/>
          <p:cNvSpPr txBox="1"/>
          <p:nvPr/>
        </p:nvSpPr>
        <p:spPr>
          <a:xfrm>
            <a:off x="1105625" y="1381744"/>
            <a:ext cx="49914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accent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延迟显示，因为缓存交换的时机只能等下一个VSync了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32" name="Google Shape;332;p42"/>
          <p:cNvSpPr txBox="1"/>
          <p:nvPr/>
        </p:nvSpPr>
        <p:spPr>
          <a:xfrm>
            <a:off x="1105625" y="2198175"/>
            <a:ext cx="64788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accent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布局层级较多/主线程耗时 会影响CPU/GPU的执行时间，大于16.6ms时只能等下一个VSync了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33" name="Google Shape;333;p42"/>
          <p:cNvSpPr txBox="1"/>
          <p:nvPr/>
        </p:nvSpPr>
        <p:spPr>
          <a:xfrm>
            <a:off x="1105625" y="2959737"/>
            <a:ext cx="6478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accent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屏幕的固定刷新频率是60Hz，即16.6ms。不是每16.6ms都走一次 measure/layout/draw，而是有绘制任务才会走，并且绘制时间间隔是取决于布局复杂度及主线程耗时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34" name="Google Shape;334;p42"/>
          <p:cNvSpPr txBox="1"/>
          <p:nvPr/>
        </p:nvSpPr>
        <p:spPr>
          <a:xfrm>
            <a:off x="1105625" y="3913425"/>
            <a:ext cx="64788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accent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不是。measure/layout/draw 走完后 会在VSync到来时进行缓存交换和刷新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3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3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41" name="Google Shape;341;p43"/>
          <p:cNvGrpSpPr/>
          <p:nvPr/>
        </p:nvGrpSpPr>
        <p:grpSpPr>
          <a:xfrm>
            <a:off x="501775" y="698813"/>
            <a:ext cx="6317450" cy="369300"/>
            <a:chOff x="603600" y="927113"/>
            <a:chExt cx="6317450" cy="369300"/>
          </a:xfrm>
        </p:grpSpPr>
        <p:pic>
          <p:nvPicPr>
            <p:cNvPr id="342" name="Google Shape;342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3600" y="942150"/>
              <a:ext cx="339225" cy="339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" name="Google Shape;343;p43"/>
            <p:cNvSpPr txBox="1"/>
            <p:nvPr/>
          </p:nvSpPr>
          <p:spPr>
            <a:xfrm>
              <a:off x="1164050" y="927113"/>
              <a:ext cx="5757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33333"/>
                  </a:solidFill>
                  <a:highlight>
                    <a:srgbClr val="FFFFFF"/>
                  </a:highlight>
                </a:rPr>
                <a:t>如果界面没动静止了，还会刷新吗？</a:t>
              </a:r>
              <a:endParaRPr/>
            </a:p>
          </p:txBody>
        </p:sp>
      </p:grpSp>
      <p:sp>
        <p:nvSpPr>
          <p:cNvPr id="344" name="Google Shape;344;p43"/>
          <p:cNvSpPr txBox="1"/>
          <p:nvPr/>
        </p:nvSpPr>
        <p:spPr>
          <a:xfrm>
            <a:off x="1088725" y="1160125"/>
            <a:ext cx="64788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accent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屏幕会固定每16.6ms刷新，但CPU/GPU不走绘制流程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45" name="Google Shape;34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63" y="1732125"/>
            <a:ext cx="5498378" cy="294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4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测量帧率</a:t>
            </a:r>
            <a:endParaRPr/>
          </a:p>
        </p:txBody>
      </p:sp>
      <p:sp>
        <p:nvSpPr>
          <p:cNvPr id="351" name="Google Shape;351;p44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2" name="Google Shape;35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225" y="652150"/>
            <a:ext cx="5022823" cy="435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5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Matrix是怎么做的——UIThreadMonitor</a:t>
            </a:r>
            <a:endParaRPr/>
          </a:p>
        </p:txBody>
      </p:sp>
      <p:sp>
        <p:nvSpPr>
          <p:cNvPr id="358" name="Google Shape;358;p45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9" name="Google Shape;35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050" y="797775"/>
            <a:ext cx="7666801" cy="410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/>
          <p:nvPr/>
        </p:nvSpPr>
        <p:spPr>
          <a:xfrm>
            <a:off x="497200" y="1076300"/>
            <a:ext cx="3570600" cy="668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4" name="Google Shape;104;p19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目录</a:t>
            </a:r>
            <a:endParaRPr/>
          </a:p>
        </p:txBody>
      </p:sp>
      <p:sp>
        <p:nvSpPr>
          <p:cNvPr id="105" name="Google Shape;105;p19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9"/>
          <p:cNvSpPr txBox="1"/>
          <p:nvPr/>
        </p:nvSpPr>
        <p:spPr>
          <a:xfrm>
            <a:off x="497200" y="1238000"/>
            <a:ext cx="78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497200" y="1133450"/>
            <a:ext cx="24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01</a:t>
            </a:r>
            <a:r>
              <a:rPr b="1" lang="en" sz="2200">
                <a:solidFill>
                  <a:schemeClr val="lt1"/>
                </a:solidFill>
              </a:rPr>
              <a:t> </a:t>
            </a:r>
            <a:r>
              <a:rPr b="1" lang="en" sz="1900">
                <a:solidFill>
                  <a:schemeClr val="lt1"/>
                </a:solidFill>
              </a:rPr>
              <a:t>卡顿的原因</a:t>
            </a:r>
            <a:endParaRPr b="1" sz="1900">
              <a:solidFill>
                <a:schemeClr val="lt1"/>
              </a:solidFill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-117525" y="0"/>
            <a:ext cx="126600" cy="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9"/>
          <p:cNvSpPr txBox="1"/>
          <p:nvPr/>
        </p:nvSpPr>
        <p:spPr>
          <a:xfrm>
            <a:off x="497200" y="1889825"/>
            <a:ext cx="24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02</a:t>
            </a:r>
            <a:r>
              <a:rPr lang="en" sz="2200"/>
              <a:t> </a:t>
            </a:r>
            <a:r>
              <a:rPr lang="en" sz="1900"/>
              <a:t>卡顿的</a:t>
            </a:r>
            <a:r>
              <a:rPr lang="en" sz="1900"/>
              <a:t>检测</a:t>
            </a:r>
            <a:endParaRPr sz="1900"/>
          </a:p>
        </p:txBody>
      </p:sp>
      <p:sp>
        <p:nvSpPr>
          <p:cNvPr id="110" name="Google Shape;110;p19"/>
          <p:cNvSpPr txBox="1"/>
          <p:nvPr/>
        </p:nvSpPr>
        <p:spPr>
          <a:xfrm>
            <a:off x="497200" y="2646200"/>
            <a:ext cx="24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03</a:t>
            </a:r>
            <a:r>
              <a:rPr lang="en" sz="2200"/>
              <a:t> </a:t>
            </a:r>
            <a:r>
              <a:rPr lang="en" sz="1900"/>
              <a:t>卡顿的</a:t>
            </a:r>
            <a:r>
              <a:rPr lang="en" sz="1900"/>
              <a:t>优化</a:t>
            </a:r>
            <a:endParaRPr sz="19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6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Matrix</a:t>
            </a:r>
            <a:endParaRPr/>
          </a:p>
        </p:txBody>
      </p:sp>
      <p:sp>
        <p:nvSpPr>
          <p:cNvPr id="365" name="Google Shape;365;p46"/>
          <p:cNvSpPr txBox="1"/>
          <p:nvPr>
            <p:ph idx="1" type="body"/>
          </p:nvPr>
        </p:nvSpPr>
        <p:spPr>
          <a:xfrm>
            <a:off x="552450" y="985966"/>
            <a:ext cx="8058300" cy="34290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6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7" name="Google Shape;36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675" y="760000"/>
            <a:ext cx="6724173" cy="336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7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/>
              <a:t>atrix</a:t>
            </a:r>
            <a:endParaRPr/>
          </a:p>
        </p:txBody>
      </p:sp>
      <p:sp>
        <p:nvSpPr>
          <p:cNvPr id="373" name="Google Shape;373;p47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4" name="Google Shape;37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50" y="640875"/>
            <a:ext cx="5087276" cy="4367051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7"/>
          <p:cNvSpPr txBox="1"/>
          <p:nvPr/>
        </p:nvSpPr>
        <p:spPr>
          <a:xfrm>
            <a:off x="5552650" y="752525"/>
            <a:ext cx="307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计算事件的耗时</a:t>
            </a:r>
            <a:endParaRPr/>
          </a:p>
        </p:txBody>
      </p:sp>
      <p:pic>
        <p:nvPicPr>
          <p:cNvPr id="376" name="Google Shape;37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4625" y="1559525"/>
            <a:ext cx="3259600" cy="79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8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Matrix</a:t>
            </a:r>
            <a:endParaRPr/>
          </a:p>
        </p:txBody>
      </p:sp>
      <p:sp>
        <p:nvSpPr>
          <p:cNvPr id="382" name="Google Shape;382;p48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3" name="Google Shape;383;p48"/>
          <p:cNvPicPr preferRelativeResize="0"/>
          <p:nvPr/>
        </p:nvPicPr>
        <p:blipFill rotWithShape="1">
          <a:blip r:embed="rId3">
            <a:alphaModFix/>
          </a:blip>
          <a:srcRect b="62033" l="0" r="0" t="0"/>
          <a:stretch/>
        </p:blipFill>
        <p:spPr>
          <a:xfrm>
            <a:off x="442875" y="1079675"/>
            <a:ext cx="3587048" cy="1952802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8"/>
          <p:cNvSpPr txBox="1"/>
          <p:nvPr/>
        </p:nvSpPr>
        <p:spPr>
          <a:xfrm>
            <a:off x="442875" y="581200"/>
            <a:ext cx="311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在</a:t>
            </a:r>
            <a:r>
              <a:rPr lang="en"/>
              <a:t>UIMonitor类里面增加消息的监听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9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Matrix</a:t>
            </a:r>
            <a:endParaRPr/>
          </a:p>
        </p:txBody>
      </p:sp>
      <p:sp>
        <p:nvSpPr>
          <p:cNvPr id="390" name="Google Shape;390;p49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1" name="Google Shape;39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00" y="867375"/>
            <a:ext cx="4718349" cy="403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9"/>
          <p:cNvPicPr preferRelativeResize="0"/>
          <p:nvPr/>
        </p:nvPicPr>
        <p:blipFill rotWithShape="1">
          <a:blip r:embed="rId4">
            <a:alphaModFix/>
          </a:blip>
          <a:srcRect b="0" l="0" r="3633" t="36991"/>
          <a:stretch/>
        </p:blipFill>
        <p:spPr>
          <a:xfrm>
            <a:off x="5256325" y="1706550"/>
            <a:ext cx="3354424" cy="3144923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9"/>
          <p:cNvSpPr txBox="1"/>
          <p:nvPr/>
        </p:nvSpPr>
        <p:spPr>
          <a:xfrm>
            <a:off x="5340750" y="798338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D4D4D"/>
                </a:solidFill>
                <a:highlight>
                  <a:srgbClr val="FFFFFF"/>
                </a:highlight>
              </a:rPr>
              <a:t>重新设置主线程 Looper 中的 Printer 对象，达到监听主线程每条消息处理前后的信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0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Matrix</a:t>
            </a:r>
            <a:endParaRPr/>
          </a:p>
        </p:txBody>
      </p:sp>
      <p:sp>
        <p:nvSpPr>
          <p:cNvPr id="399" name="Google Shape;399;p50"/>
          <p:cNvSpPr txBox="1"/>
          <p:nvPr>
            <p:ph idx="1" type="body"/>
          </p:nvPr>
        </p:nvSpPr>
        <p:spPr>
          <a:xfrm>
            <a:off x="552450" y="985966"/>
            <a:ext cx="8058300" cy="34290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50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1" name="Google Shape;40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825" y="742425"/>
            <a:ext cx="6748052" cy="278095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0"/>
          <p:cNvSpPr txBox="1"/>
          <p:nvPr/>
        </p:nvSpPr>
        <p:spPr>
          <a:xfrm>
            <a:off x="7240350" y="825600"/>
            <a:ext cx="182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回调给监听者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1"/>
          <p:cNvSpPr/>
          <p:nvPr/>
        </p:nvSpPr>
        <p:spPr>
          <a:xfrm>
            <a:off x="406800" y="1832675"/>
            <a:ext cx="3570600" cy="668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51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目录</a:t>
            </a:r>
            <a:endParaRPr/>
          </a:p>
        </p:txBody>
      </p:sp>
      <p:sp>
        <p:nvSpPr>
          <p:cNvPr id="409" name="Google Shape;409;p51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0" name="Google Shape;410;p51"/>
          <p:cNvSpPr txBox="1"/>
          <p:nvPr/>
        </p:nvSpPr>
        <p:spPr>
          <a:xfrm>
            <a:off x="497200" y="1238000"/>
            <a:ext cx="78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411" name="Google Shape;411;p51"/>
          <p:cNvSpPr txBox="1"/>
          <p:nvPr/>
        </p:nvSpPr>
        <p:spPr>
          <a:xfrm>
            <a:off x="497200" y="1133450"/>
            <a:ext cx="24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01</a:t>
            </a:r>
            <a:r>
              <a:rPr lang="en" sz="2200"/>
              <a:t> </a:t>
            </a:r>
            <a:r>
              <a:rPr lang="en" sz="1900"/>
              <a:t>卡顿的原因</a:t>
            </a:r>
            <a:endParaRPr sz="1900"/>
          </a:p>
        </p:txBody>
      </p:sp>
      <p:sp>
        <p:nvSpPr>
          <p:cNvPr id="412" name="Google Shape;412;p51"/>
          <p:cNvSpPr txBox="1"/>
          <p:nvPr/>
        </p:nvSpPr>
        <p:spPr>
          <a:xfrm>
            <a:off x="-117525" y="0"/>
            <a:ext cx="12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51"/>
          <p:cNvSpPr txBox="1"/>
          <p:nvPr/>
        </p:nvSpPr>
        <p:spPr>
          <a:xfrm>
            <a:off x="497200" y="1889825"/>
            <a:ext cx="24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02</a:t>
            </a:r>
            <a:r>
              <a:rPr b="1" lang="en" sz="2200">
                <a:solidFill>
                  <a:schemeClr val="lt1"/>
                </a:solidFill>
              </a:rPr>
              <a:t> </a:t>
            </a:r>
            <a:r>
              <a:rPr b="1" lang="en" sz="1900">
                <a:solidFill>
                  <a:schemeClr val="lt1"/>
                </a:solidFill>
              </a:rPr>
              <a:t>卡顿的检测</a:t>
            </a:r>
            <a:endParaRPr b="1" sz="1900">
              <a:solidFill>
                <a:schemeClr val="lt1"/>
              </a:solidFill>
            </a:endParaRPr>
          </a:p>
        </p:txBody>
      </p:sp>
      <p:sp>
        <p:nvSpPr>
          <p:cNvPr id="414" name="Google Shape;414;p51"/>
          <p:cNvSpPr txBox="1"/>
          <p:nvPr/>
        </p:nvSpPr>
        <p:spPr>
          <a:xfrm>
            <a:off x="497200" y="2646200"/>
            <a:ext cx="24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03</a:t>
            </a:r>
            <a:r>
              <a:rPr lang="en" sz="2200"/>
              <a:t> </a:t>
            </a:r>
            <a:r>
              <a:rPr lang="en" sz="1900"/>
              <a:t>卡顿的优化</a:t>
            </a:r>
            <a:endParaRPr sz="19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2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卡顿的检测 - BlockCanery</a:t>
            </a:r>
            <a:endParaRPr/>
          </a:p>
        </p:txBody>
      </p:sp>
      <p:sp>
        <p:nvSpPr>
          <p:cNvPr id="420" name="Google Shape;420;p52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1" name="Google Shape;421;p52"/>
          <p:cNvSpPr txBox="1"/>
          <p:nvPr/>
        </p:nvSpPr>
        <p:spPr>
          <a:xfrm>
            <a:off x="-117525" y="0"/>
            <a:ext cx="12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52"/>
          <p:cNvSpPr txBox="1"/>
          <p:nvPr/>
        </p:nvSpPr>
        <p:spPr>
          <a:xfrm>
            <a:off x="552450" y="629425"/>
            <a:ext cx="79236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BlockCanary是一个Android平台的一个非侵入式的性能监控组件，应用只需要实现一个抽象类，提供一些该组件需要的上下文环境，就可以在平时使用应用的时候检测主线程上的各种卡慢问题，并通过组件提供的各种信息分析出原因并进行修复。</a:t>
            </a:r>
            <a:endParaRPr/>
          </a:p>
        </p:txBody>
      </p:sp>
      <p:pic>
        <p:nvPicPr>
          <p:cNvPr id="423" name="Google Shape;42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450" y="1490200"/>
            <a:ext cx="4979149" cy="133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450" y="3067625"/>
            <a:ext cx="4932748" cy="155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4299" y="1385150"/>
            <a:ext cx="1804650" cy="341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3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卡顿的检测 - BlockCanery</a:t>
            </a:r>
            <a:endParaRPr/>
          </a:p>
        </p:txBody>
      </p:sp>
      <p:sp>
        <p:nvSpPr>
          <p:cNvPr id="431" name="Google Shape;431;p53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2" name="Google Shape;432;p53"/>
          <p:cNvSpPr txBox="1"/>
          <p:nvPr/>
        </p:nvSpPr>
        <p:spPr>
          <a:xfrm>
            <a:off x="-117525" y="0"/>
            <a:ext cx="12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53"/>
          <p:cNvSpPr txBox="1"/>
          <p:nvPr/>
        </p:nvSpPr>
        <p:spPr>
          <a:xfrm>
            <a:off x="185825" y="587475"/>
            <a:ext cx="4386300" cy="43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E4D2D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基本信息</a:t>
            </a:r>
            <a:endParaRPr b="1" sz="1300">
              <a:solidFill>
                <a:srgbClr val="EE4D2D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安装包标示、机型、api等级、uid、CPU内核数、进程名、版本号等</a:t>
            </a:r>
            <a:endParaRPr sz="1200">
              <a:solidFill>
                <a:srgbClr val="555555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E4D2D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内存信息</a:t>
            </a:r>
            <a:endParaRPr b="1" sz="1200">
              <a:solidFill>
                <a:srgbClr val="EE4D2D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手机内存信息，占用内存信息</a:t>
            </a:r>
            <a:endParaRPr sz="1200">
              <a:solidFill>
                <a:srgbClr val="555555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E4D2D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耗时信息</a:t>
            </a:r>
            <a:endParaRPr b="1" sz="1200">
              <a:solidFill>
                <a:srgbClr val="EE4D2D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实际耗时、主线程时钟耗时、卡顿开始时间和结束时间</a:t>
            </a:r>
            <a:endParaRPr sz="1200">
              <a:solidFill>
                <a:srgbClr val="555555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E4D2D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CPU信息</a:t>
            </a:r>
            <a:endParaRPr b="1" sz="1200">
              <a:solidFill>
                <a:srgbClr val="EE4D2D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时间段内CPU是否忙，时间段内的系统CPU/应用CPU占比，I/O占CPU使用率</a:t>
            </a:r>
            <a:endParaRPr sz="1200">
              <a:solidFill>
                <a:srgbClr val="555555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E4D2D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堆栈信息</a:t>
            </a:r>
            <a:endParaRPr b="1" sz="1200">
              <a:solidFill>
                <a:srgbClr val="EE4D2D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发生卡慢前的最近堆栈，可以用来帮助定位卡慢发生的地方和重现路径</a:t>
            </a:r>
            <a:endParaRPr sz="1200">
              <a:solidFill>
                <a:srgbClr val="555555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  <p:pic>
        <p:nvPicPr>
          <p:cNvPr id="434" name="Google Shape;43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1925" y="1219875"/>
            <a:ext cx="4234107" cy="291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4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卡顿的检测 - BlockCanery</a:t>
            </a:r>
            <a:endParaRPr/>
          </a:p>
        </p:txBody>
      </p:sp>
      <p:sp>
        <p:nvSpPr>
          <p:cNvPr id="440" name="Google Shape;440;p54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1" name="Google Shape;441;p54"/>
          <p:cNvSpPr txBox="1"/>
          <p:nvPr/>
        </p:nvSpPr>
        <p:spPr>
          <a:xfrm>
            <a:off x="-117525" y="0"/>
            <a:ext cx="12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2" name="Google Shape;44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4400" y="707100"/>
            <a:ext cx="4563683" cy="426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050" y="620662"/>
            <a:ext cx="3709377" cy="218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050" y="2904825"/>
            <a:ext cx="3634708" cy="210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5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卡顿的检测 - BlockCanery</a:t>
            </a:r>
            <a:endParaRPr/>
          </a:p>
        </p:txBody>
      </p:sp>
      <p:sp>
        <p:nvSpPr>
          <p:cNvPr id="450" name="Google Shape;450;p55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1" name="Google Shape;451;p55"/>
          <p:cNvSpPr txBox="1"/>
          <p:nvPr/>
        </p:nvSpPr>
        <p:spPr>
          <a:xfrm>
            <a:off x="-117525" y="0"/>
            <a:ext cx="12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2" name="Google Shape;45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0050" y="652150"/>
            <a:ext cx="6074168" cy="4355777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5"/>
          <p:cNvSpPr txBox="1"/>
          <p:nvPr/>
        </p:nvSpPr>
        <p:spPr>
          <a:xfrm>
            <a:off x="257775" y="652150"/>
            <a:ext cx="2170200" cy="24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E4D2D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StackSampler</a:t>
            </a:r>
            <a:endParaRPr b="1" sz="1300">
              <a:solidFill>
                <a:srgbClr val="EE4D2D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获取Stack信息</a:t>
            </a:r>
            <a:endParaRPr sz="1200">
              <a:solidFill>
                <a:srgbClr val="555555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E4D2D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CpuSampler</a:t>
            </a:r>
            <a:endParaRPr b="1" sz="1200">
              <a:solidFill>
                <a:srgbClr val="EE4D2D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获取cpu信息</a:t>
            </a:r>
            <a:endParaRPr sz="1200">
              <a:solidFill>
                <a:srgbClr val="555555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E4D2D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LoopMonitor</a:t>
            </a:r>
            <a:endParaRPr b="1" sz="1200">
              <a:solidFill>
                <a:srgbClr val="EE4D2D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监听msg时间</a:t>
            </a:r>
            <a:endParaRPr sz="1200">
              <a:solidFill>
                <a:srgbClr val="555555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</a:t>
            </a:r>
            <a:endParaRPr/>
          </a:p>
        </p:txBody>
      </p:sp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7" name="Google Shape;117;p20"/>
          <p:cNvGrpSpPr/>
          <p:nvPr/>
        </p:nvGrpSpPr>
        <p:grpSpPr>
          <a:xfrm>
            <a:off x="493300" y="927113"/>
            <a:ext cx="6317450" cy="369300"/>
            <a:chOff x="603600" y="927113"/>
            <a:chExt cx="6317450" cy="369300"/>
          </a:xfrm>
        </p:grpSpPr>
        <p:pic>
          <p:nvPicPr>
            <p:cNvPr id="118" name="Google Shape;118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3600" y="942150"/>
              <a:ext cx="339225" cy="339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" name="Google Shape;119;p20"/>
            <p:cNvSpPr txBox="1"/>
            <p:nvPr/>
          </p:nvSpPr>
          <p:spPr>
            <a:xfrm>
              <a:off x="1164050" y="927113"/>
              <a:ext cx="5757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333333"/>
                  </a:solidFill>
                </a:rPr>
                <a:t>丢帧</a:t>
              </a:r>
              <a:r>
                <a:rPr lang="en" sz="1200">
                  <a:solidFill>
                    <a:srgbClr val="333333"/>
                  </a:solidFill>
                </a:rPr>
                <a:t>(掉帧) ，是说 这一帧延迟显示 还是丢弃不再显示 ？</a:t>
              </a:r>
              <a:endParaRPr/>
            </a:p>
          </p:txBody>
        </p:sp>
      </p:grpSp>
      <p:grpSp>
        <p:nvGrpSpPr>
          <p:cNvPr id="120" name="Google Shape;120;p20"/>
          <p:cNvGrpSpPr/>
          <p:nvPr/>
        </p:nvGrpSpPr>
        <p:grpSpPr>
          <a:xfrm>
            <a:off x="493300" y="1735981"/>
            <a:ext cx="6317450" cy="369300"/>
            <a:chOff x="603600" y="927113"/>
            <a:chExt cx="6317450" cy="369300"/>
          </a:xfrm>
        </p:grpSpPr>
        <p:pic>
          <p:nvPicPr>
            <p:cNvPr id="121" name="Google Shape;121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3600" y="942150"/>
              <a:ext cx="339225" cy="339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" name="Google Shape;122;p20"/>
            <p:cNvSpPr txBox="1"/>
            <p:nvPr/>
          </p:nvSpPr>
          <p:spPr>
            <a:xfrm>
              <a:off x="1164050" y="927113"/>
              <a:ext cx="5757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33333"/>
                  </a:solidFill>
                  <a:highlight>
                    <a:srgbClr val="FFFFFF"/>
                  </a:highlight>
                </a:rPr>
                <a:t>布局层级较多/主线程耗时 是如何造成丢帧的呢？</a:t>
              </a:r>
              <a:endParaRPr/>
            </a:p>
          </p:txBody>
        </p:sp>
      </p:grpSp>
      <p:grpSp>
        <p:nvGrpSpPr>
          <p:cNvPr id="123" name="Google Shape;123;p20"/>
          <p:cNvGrpSpPr/>
          <p:nvPr/>
        </p:nvGrpSpPr>
        <p:grpSpPr>
          <a:xfrm>
            <a:off x="493300" y="2544850"/>
            <a:ext cx="6317450" cy="369300"/>
            <a:chOff x="603600" y="927113"/>
            <a:chExt cx="6317450" cy="369300"/>
          </a:xfrm>
        </p:grpSpPr>
        <p:pic>
          <p:nvPicPr>
            <p:cNvPr id="124" name="Google Shape;124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3600" y="942150"/>
              <a:ext cx="339225" cy="339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" name="Google Shape;125;p20"/>
            <p:cNvSpPr txBox="1"/>
            <p:nvPr/>
          </p:nvSpPr>
          <p:spPr>
            <a:xfrm>
              <a:off x="1164050" y="927113"/>
              <a:ext cx="5757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33333"/>
                  </a:solidFill>
                  <a:highlight>
                    <a:srgbClr val="FFFFFF"/>
                  </a:highlight>
                </a:rPr>
                <a:t>16.6ms刷新一次是啥意思？是每16.6ms都走一次 measure/layout/draw ？</a:t>
              </a:r>
              <a:endParaRPr/>
            </a:p>
          </p:txBody>
        </p:sp>
      </p:grpSp>
      <p:grpSp>
        <p:nvGrpSpPr>
          <p:cNvPr id="126" name="Google Shape;126;p20"/>
          <p:cNvGrpSpPr/>
          <p:nvPr/>
        </p:nvGrpSpPr>
        <p:grpSpPr>
          <a:xfrm>
            <a:off x="493300" y="3353719"/>
            <a:ext cx="6317450" cy="369300"/>
            <a:chOff x="603600" y="927113"/>
            <a:chExt cx="6317450" cy="369300"/>
          </a:xfrm>
        </p:grpSpPr>
        <p:pic>
          <p:nvPicPr>
            <p:cNvPr id="127" name="Google Shape;127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3600" y="942150"/>
              <a:ext cx="339225" cy="339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" name="Google Shape;128;p20"/>
            <p:cNvSpPr txBox="1"/>
            <p:nvPr/>
          </p:nvSpPr>
          <p:spPr>
            <a:xfrm>
              <a:off x="1164050" y="927113"/>
              <a:ext cx="5757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33333"/>
                  </a:solidFill>
                  <a:highlight>
                    <a:srgbClr val="FFFFFF"/>
                  </a:highlight>
                </a:rPr>
                <a:t>measure/layout/draw 走完，界面就立刻刷新了吗?</a:t>
              </a:r>
              <a:endParaRPr/>
            </a:p>
          </p:txBody>
        </p:sp>
      </p:grpSp>
      <p:grpSp>
        <p:nvGrpSpPr>
          <p:cNvPr id="129" name="Google Shape;129;p20"/>
          <p:cNvGrpSpPr/>
          <p:nvPr/>
        </p:nvGrpSpPr>
        <p:grpSpPr>
          <a:xfrm>
            <a:off x="493300" y="4162588"/>
            <a:ext cx="6317450" cy="369300"/>
            <a:chOff x="603600" y="927113"/>
            <a:chExt cx="6317450" cy="369300"/>
          </a:xfrm>
        </p:grpSpPr>
        <p:pic>
          <p:nvPicPr>
            <p:cNvPr id="130" name="Google Shape;130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3600" y="942150"/>
              <a:ext cx="339225" cy="339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Google Shape;131;p20"/>
            <p:cNvSpPr txBox="1"/>
            <p:nvPr/>
          </p:nvSpPr>
          <p:spPr>
            <a:xfrm>
              <a:off x="1164050" y="927113"/>
              <a:ext cx="5757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33333"/>
                  </a:solidFill>
                  <a:highlight>
                    <a:srgbClr val="FFFFFF"/>
                  </a:highlight>
                </a:rPr>
                <a:t>如果界面没动静止了，还会刷新吗？</a:t>
              </a: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6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卡顿的检测 - BlockCanery</a:t>
            </a:r>
            <a:endParaRPr/>
          </a:p>
        </p:txBody>
      </p:sp>
      <p:sp>
        <p:nvSpPr>
          <p:cNvPr id="459" name="Google Shape;459;p56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0" name="Google Shape;460;p56"/>
          <p:cNvSpPr txBox="1"/>
          <p:nvPr/>
        </p:nvSpPr>
        <p:spPr>
          <a:xfrm>
            <a:off x="-117525" y="0"/>
            <a:ext cx="12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1" name="Google Shape;46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0050" y="652150"/>
            <a:ext cx="6074168" cy="4355777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6"/>
          <p:cNvSpPr txBox="1"/>
          <p:nvPr/>
        </p:nvSpPr>
        <p:spPr>
          <a:xfrm>
            <a:off x="257775" y="652150"/>
            <a:ext cx="2170200" cy="24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E4D2D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StackSampler</a:t>
            </a:r>
            <a:endParaRPr b="1" sz="1300">
              <a:solidFill>
                <a:srgbClr val="EE4D2D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获取Stack信息</a:t>
            </a:r>
            <a:endParaRPr sz="1200">
              <a:solidFill>
                <a:srgbClr val="555555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E4D2D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CpuSampler</a:t>
            </a:r>
            <a:endParaRPr b="1" sz="1200">
              <a:solidFill>
                <a:srgbClr val="EE4D2D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获取cpu信息</a:t>
            </a:r>
            <a:endParaRPr sz="1200">
              <a:solidFill>
                <a:srgbClr val="555555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E4D2D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LoopMonitor</a:t>
            </a:r>
            <a:endParaRPr b="1" sz="1200">
              <a:solidFill>
                <a:srgbClr val="EE4D2D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监听msg时间</a:t>
            </a:r>
            <a:endParaRPr sz="1200">
              <a:solidFill>
                <a:srgbClr val="555555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7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卡顿的检测 - BlockCanery</a:t>
            </a:r>
            <a:endParaRPr/>
          </a:p>
        </p:txBody>
      </p:sp>
      <p:sp>
        <p:nvSpPr>
          <p:cNvPr id="468" name="Google Shape;468;p57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9" name="Google Shape;469;p57"/>
          <p:cNvSpPr txBox="1"/>
          <p:nvPr/>
        </p:nvSpPr>
        <p:spPr>
          <a:xfrm>
            <a:off x="-117525" y="0"/>
            <a:ext cx="12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57"/>
          <p:cNvSpPr txBox="1"/>
          <p:nvPr/>
        </p:nvSpPr>
        <p:spPr>
          <a:xfrm>
            <a:off x="257775" y="652150"/>
            <a:ext cx="3366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E4D2D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LoopMonitor</a:t>
            </a:r>
            <a:endParaRPr b="1" sz="1200">
              <a:solidFill>
                <a:srgbClr val="EE4D2D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监听msg时间，</a:t>
            </a:r>
            <a:r>
              <a:rPr lang="en" sz="12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消息开始时，cpu收集器和stack收集器开始工作，消息结束时，判断msg分发时间间隔是否超过设定时间，终止dump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  <p:pic>
        <p:nvPicPr>
          <p:cNvPr id="471" name="Google Shape;47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3625" y="581375"/>
            <a:ext cx="4617123" cy="435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8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卡顿的检测 - BlockCanery</a:t>
            </a:r>
            <a:endParaRPr/>
          </a:p>
        </p:txBody>
      </p:sp>
      <p:sp>
        <p:nvSpPr>
          <p:cNvPr id="477" name="Google Shape;477;p58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8" name="Google Shape;478;p58"/>
          <p:cNvSpPr txBox="1"/>
          <p:nvPr/>
        </p:nvSpPr>
        <p:spPr>
          <a:xfrm>
            <a:off x="-117525" y="0"/>
            <a:ext cx="12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58"/>
          <p:cNvSpPr txBox="1"/>
          <p:nvPr/>
        </p:nvSpPr>
        <p:spPr>
          <a:xfrm>
            <a:off x="161952" y="568800"/>
            <a:ext cx="3808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判断卡顿</a:t>
            </a:r>
            <a:endParaRPr sz="1200">
              <a:solidFill>
                <a:srgbClr val="555555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System.currentTimeMillis()</a:t>
            </a:r>
            <a:endParaRPr sz="1200">
              <a:solidFill>
                <a:srgbClr val="555555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D4D4D"/>
                </a:solidFill>
                <a:highlight>
                  <a:srgbClr val="FFFFFF"/>
                </a:highlight>
              </a:rPr>
              <a:t>表示从纪元到现在的毫秒数</a:t>
            </a:r>
            <a:endParaRPr sz="1200">
              <a:solidFill>
                <a:srgbClr val="555555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SystemClock.currentThreadTimeMillis()</a:t>
            </a:r>
            <a:endParaRPr sz="1200">
              <a:solidFill>
                <a:srgbClr val="555555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rgbClr val="4D4D4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返在当前线程运行的毫秒数。</a:t>
            </a:r>
            <a:endParaRPr sz="1200">
              <a:solidFill>
                <a:srgbClr val="555555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480" name="Google Shape;48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0150" y="568800"/>
            <a:ext cx="4765874" cy="227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938" y="2278750"/>
            <a:ext cx="3885075" cy="272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9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卡顿的检测 - BlockCanery</a:t>
            </a:r>
            <a:endParaRPr/>
          </a:p>
        </p:txBody>
      </p:sp>
      <p:sp>
        <p:nvSpPr>
          <p:cNvPr id="487" name="Google Shape;487;p59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8" name="Google Shape;488;p59"/>
          <p:cNvSpPr txBox="1"/>
          <p:nvPr/>
        </p:nvSpPr>
        <p:spPr>
          <a:xfrm>
            <a:off x="-117525" y="0"/>
            <a:ext cx="12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59"/>
          <p:cNvSpPr txBox="1"/>
          <p:nvPr/>
        </p:nvSpPr>
        <p:spPr>
          <a:xfrm>
            <a:off x="257775" y="652150"/>
            <a:ext cx="3366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E4D2D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AbstractSampler</a:t>
            </a:r>
            <a:endParaRPr b="1" sz="1200">
              <a:solidFill>
                <a:srgbClr val="EE4D2D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模板方法，</a:t>
            </a:r>
            <a:r>
              <a:rPr lang="en" sz="12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循环采样，使用handlerThread定时采样</a:t>
            </a:r>
            <a:endParaRPr sz="1200">
              <a:solidFill>
                <a:srgbClr val="555555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SampleDelay - 0.8</a:t>
            </a:r>
            <a:endParaRPr sz="1200">
              <a:solidFill>
                <a:srgbClr val="555555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490" name="Google Shape;49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2400" y="983600"/>
            <a:ext cx="4780701" cy="387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775" y="2083175"/>
            <a:ext cx="3571875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0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卡顿的检测 - BlockCanery</a:t>
            </a:r>
            <a:endParaRPr/>
          </a:p>
        </p:txBody>
      </p:sp>
      <p:sp>
        <p:nvSpPr>
          <p:cNvPr id="497" name="Google Shape;497;p60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8" name="Google Shape;498;p60"/>
          <p:cNvSpPr txBox="1"/>
          <p:nvPr/>
        </p:nvSpPr>
        <p:spPr>
          <a:xfrm>
            <a:off x="-117525" y="0"/>
            <a:ext cx="12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60"/>
          <p:cNvSpPr txBox="1"/>
          <p:nvPr/>
        </p:nvSpPr>
        <p:spPr>
          <a:xfrm>
            <a:off x="257775" y="652150"/>
            <a:ext cx="3366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E4D2D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AbstractSampler</a:t>
            </a:r>
            <a:endParaRPr b="1" sz="1200">
              <a:solidFill>
                <a:srgbClr val="EE4D2D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SampleDelay - 0.8</a:t>
            </a:r>
            <a:endParaRPr sz="1200">
              <a:solidFill>
                <a:srgbClr val="555555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55555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500" name="Google Shape;50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622450"/>
            <a:ext cx="4352350" cy="90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075" y="1547926"/>
            <a:ext cx="3858098" cy="299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1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卡顿的检测 - BlockCanery</a:t>
            </a:r>
            <a:endParaRPr/>
          </a:p>
        </p:txBody>
      </p:sp>
      <p:sp>
        <p:nvSpPr>
          <p:cNvPr id="507" name="Google Shape;507;p61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8" name="Google Shape;508;p61"/>
          <p:cNvSpPr txBox="1"/>
          <p:nvPr/>
        </p:nvSpPr>
        <p:spPr>
          <a:xfrm>
            <a:off x="-117525" y="0"/>
            <a:ext cx="12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61"/>
          <p:cNvSpPr txBox="1"/>
          <p:nvPr/>
        </p:nvSpPr>
        <p:spPr>
          <a:xfrm>
            <a:off x="257750" y="706125"/>
            <a:ext cx="37680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E4D2D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CpuSampler</a:t>
            </a:r>
            <a:endParaRPr b="1" sz="1200">
              <a:solidFill>
                <a:srgbClr val="EE4D2D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读取</a:t>
            </a:r>
            <a:r>
              <a:rPr lang="en" sz="1100">
                <a:solidFill>
                  <a:srgbClr val="404040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/proc/stat文件</a:t>
            </a:r>
            <a:r>
              <a:rPr lang="en" sz="12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获取cpu信息，</a:t>
            </a:r>
            <a:r>
              <a:rPr lang="en" sz="12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计算cpu是否忙碌</a:t>
            </a:r>
            <a:endParaRPr sz="1200">
              <a:solidFill>
                <a:srgbClr val="555555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CpuSampler在子线程中每隔mSampleIntervalMillis读取一次cpu信息，如果在BUSY_TIME 没有读取下一条cpu信息，表示cpu忙，来不及处理本pid的任务，导致应用出现超时。</a:t>
            </a:r>
            <a:endParaRPr sz="1200">
              <a:solidFill>
                <a:srgbClr val="555555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  <p:pic>
        <p:nvPicPr>
          <p:cNvPr id="510" name="Google Shape;51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2725" y="851275"/>
            <a:ext cx="4833301" cy="398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257776" y="2748975"/>
            <a:ext cx="3767949" cy="2088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2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卡顿的检测 - BlockCanery</a:t>
            </a:r>
            <a:endParaRPr/>
          </a:p>
        </p:txBody>
      </p:sp>
      <p:sp>
        <p:nvSpPr>
          <p:cNvPr id="517" name="Google Shape;517;p62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8" name="Google Shape;518;p62"/>
          <p:cNvSpPr txBox="1"/>
          <p:nvPr/>
        </p:nvSpPr>
        <p:spPr>
          <a:xfrm>
            <a:off x="-117525" y="0"/>
            <a:ext cx="12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62"/>
          <p:cNvSpPr txBox="1"/>
          <p:nvPr/>
        </p:nvSpPr>
        <p:spPr>
          <a:xfrm>
            <a:off x="257775" y="652150"/>
            <a:ext cx="288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E4D2D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Stack</a:t>
            </a:r>
            <a:r>
              <a:rPr b="1" lang="en" sz="1200">
                <a:solidFill>
                  <a:srgbClr val="EE4D2D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Sampler</a:t>
            </a:r>
            <a:endParaRPr b="1" sz="1200">
              <a:solidFill>
                <a:srgbClr val="EE4D2D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通过Thread.getStatckTrace获取堆栈信息</a:t>
            </a:r>
            <a:endParaRPr sz="1200">
              <a:solidFill>
                <a:srgbClr val="555555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55555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  <p:pic>
        <p:nvPicPr>
          <p:cNvPr id="520" name="Google Shape;52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0175" y="905075"/>
            <a:ext cx="5691827" cy="294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3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卡顿的检测 - BlockCanery</a:t>
            </a:r>
            <a:endParaRPr/>
          </a:p>
        </p:txBody>
      </p:sp>
      <p:sp>
        <p:nvSpPr>
          <p:cNvPr id="526" name="Google Shape;526;p63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7" name="Google Shape;527;p63"/>
          <p:cNvSpPr txBox="1"/>
          <p:nvPr/>
        </p:nvSpPr>
        <p:spPr>
          <a:xfrm>
            <a:off x="-117525" y="0"/>
            <a:ext cx="12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63"/>
          <p:cNvSpPr txBox="1"/>
          <p:nvPr/>
        </p:nvSpPr>
        <p:spPr>
          <a:xfrm>
            <a:off x="101550" y="596700"/>
            <a:ext cx="5916300" cy="46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EE4D2D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缺点：</a:t>
            </a:r>
            <a:endParaRPr b="1" sz="1300">
              <a:solidFill>
                <a:srgbClr val="EE4D2D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全局性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只能在初始化之后使用，初始化之前的卡顿问题无</a:t>
            </a:r>
            <a:endParaRPr sz="1100">
              <a:solidFill>
                <a:schemeClr val="l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法分析，比如Application的attachBaseContext函数。</a:t>
            </a:r>
            <a:endParaRPr sz="1100">
              <a:solidFill>
                <a:schemeClr val="l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这一点只能通过系统统计工具(Traceview/Systrace)</a:t>
            </a:r>
            <a:endParaRPr sz="1100">
              <a:solidFill>
                <a:schemeClr val="l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或手动插桩。</a:t>
            </a:r>
            <a:endParaRPr sz="1100">
              <a:solidFill>
                <a:schemeClr val="l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准确性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由于其使用0.8倍的卡顿阈值作为采样点，</a:t>
            </a:r>
            <a:endParaRPr sz="1100">
              <a:solidFill>
                <a:schemeClr val="l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仍可能出现不能准确识别卡顿函数的情况。</a:t>
            </a:r>
            <a:endParaRPr sz="1100">
              <a:solidFill>
                <a:schemeClr val="l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细粒度的函数耗时评估，BlockCanary只能告</a:t>
            </a:r>
            <a:endParaRPr sz="1100">
              <a:solidFill>
                <a:schemeClr val="l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诉我们当前的卡顿函数是哪个，</a:t>
            </a:r>
            <a:endParaRPr sz="1100">
              <a:solidFill>
                <a:schemeClr val="l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但不能准确的告知到底卡顿了多久，这对于卡顿优</a:t>
            </a:r>
            <a:endParaRPr sz="1100">
              <a:solidFill>
                <a:schemeClr val="l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化来说是更为精细的指标</a:t>
            </a:r>
            <a:endParaRPr sz="1100">
              <a:solidFill>
                <a:schemeClr val="l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300">
              <a:solidFill>
                <a:srgbClr val="EE4D2D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529" name="Google Shape;52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7150" y="951088"/>
            <a:ext cx="5072976" cy="3637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4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卡顿的检测 - Matrix </a:t>
            </a:r>
            <a:endParaRPr/>
          </a:p>
        </p:txBody>
      </p:sp>
      <p:sp>
        <p:nvSpPr>
          <p:cNvPr id="535" name="Google Shape;535;p64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6" name="Google Shape;536;p64"/>
          <p:cNvSpPr txBox="1"/>
          <p:nvPr/>
        </p:nvSpPr>
        <p:spPr>
          <a:xfrm>
            <a:off x="-117525" y="0"/>
            <a:ext cx="12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64"/>
          <p:cNvSpPr txBox="1"/>
          <p:nvPr/>
        </p:nvSpPr>
        <p:spPr>
          <a:xfrm>
            <a:off x="271500" y="882950"/>
            <a:ext cx="8620200" cy="31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E4D2D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监控函数耗时</a:t>
            </a:r>
            <a:r>
              <a:rPr b="1" lang="en">
                <a:solidFill>
                  <a:srgbClr val="EE4D2D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：</a:t>
            </a:r>
            <a:endParaRPr b="1">
              <a:solidFill>
                <a:srgbClr val="EE4D2D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Trace</a:t>
            </a:r>
            <a:endParaRPr b="1" sz="1300"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在应用启动时，默认打开 Trace 功能（Debug.startMethodTracing），应用内所有函数在执行前后将会经过该函数（dalvik 上 dvmMethodTraceAdd 函数 或 art 上 Trace::LogMethodTraceEvent 函数）， 通过hack手段代理该函数，在每个执行方法前后进行打点记录，方式比较hack，在兼容性和安全性上存在一定的风险。</a:t>
            </a:r>
            <a:endParaRPr sz="13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4292E"/>
                </a:solidFill>
                <a:highlight>
                  <a:srgbClr val="FFFFFF"/>
                </a:highlight>
              </a:rPr>
              <a:t>字节码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修改字节码，在编译期修改所有 class 文件中的函数字节码，对所有函数前后进行打点插桩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利用 Java 字节码修改工具（如 BCEL、ASM、Javassis等），在编译期间收集所有生成的 class 文件，扫描文件内的方法指令进行统一的打点插桩，同样也可以高效的记录函数执行过程中的信息，无法覆盖系统函数。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300">
              <a:solidFill>
                <a:srgbClr val="EE4D2D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5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卡顿的检测 - Matrix </a:t>
            </a:r>
            <a:endParaRPr/>
          </a:p>
        </p:txBody>
      </p:sp>
      <p:sp>
        <p:nvSpPr>
          <p:cNvPr id="543" name="Google Shape;543;p65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4" name="Google Shape;544;p65"/>
          <p:cNvSpPr txBox="1"/>
          <p:nvPr/>
        </p:nvSpPr>
        <p:spPr>
          <a:xfrm>
            <a:off x="-117525" y="0"/>
            <a:ext cx="12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65"/>
          <p:cNvSpPr txBox="1"/>
          <p:nvPr/>
        </p:nvSpPr>
        <p:spPr>
          <a:xfrm>
            <a:off x="279450" y="567700"/>
            <a:ext cx="8331300" cy="19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字节码插桩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通过代理编译期间的任务 transformClassesWithDexTask，将全局 class 文件作为输入，利用 ASM 工具，高效地对所有 class 文件进行扫描及插桩。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为每个插桩的函数分配一个独立 ID，在插桩过程中，记录插桩的函数签名及分配的 ID，在插桩完成后输出一份 mapping，作为数据上报后的解析支持。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6" name="Google Shape;54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0425" y="2556400"/>
            <a:ext cx="4565590" cy="209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卡顿的原因</a:t>
            </a:r>
            <a:endParaRPr/>
          </a:p>
        </p:txBody>
      </p:sp>
      <p:sp>
        <p:nvSpPr>
          <p:cNvPr id="137" name="Google Shape;137;p21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21"/>
          <p:cNvSpPr txBox="1"/>
          <p:nvPr/>
        </p:nvSpPr>
        <p:spPr>
          <a:xfrm>
            <a:off x="1602950" y="4149100"/>
            <a:ext cx="520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参考：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https://www.youtube.com/watch?v=HXQhu6qfTVU</a:t>
            </a:r>
            <a:endParaRPr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2975" y="1089150"/>
            <a:ext cx="4388849" cy="245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675" y="1036075"/>
            <a:ext cx="2738475" cy="26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6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卡顿的检测 - Matrix </a:t>
            </a:r>
            <a:endParaRPr/>
          </a:p>
        </p:txBody>
      </p:sp>
      <p:sp>
        <p:nvSpPr>
          <p:cNvPr id="552" name="Google Shape;552;p66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3" name="Google Shape;553;p66"/>
          <p:cNvSpPr txBox="1"/>
          <p:nvPr/>
        </p:nvSpPr>
        <p:spPr>
          <a:xfrm>
            <a:off x="-117525" y="0"/>
            <a:ext cx="12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66"/>
          <p:cNvSpPr txBox="1"/>
          <p:nvPr/>
        </p:nvSpPr>
        <p:spPr>
          <a:xfrm>
            <a:off x="428625" y="750100"/>
            <a:ext cx="8331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1+2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5" name="Google Shape;55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25" y="1723277"/>
            <a:ext cx="3066526" cy="2738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6121" y="2769321"/>
            <a:ext cx="4295125" cy="169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7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卡顿的检测 - Matrix </a:t>
            </a:r>
            <a:endParaRPr/>
          </a:p>
        </p:txBody>
      </p:sp>
      <p:sp>
        <p:nvSpPr>
          <p:cNvPr id="562" name="Google Shape;562;p67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3" name="Google Shape;563;p67"/>
          <p:cNvSpPr txBox="1"/>
          <p:nvPr/>
        </p:nvSpPr>
        <p:spPr>
          <a:xfrm>
            <a:off x="-117525" y="0"/>
            <a:ext cx="12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67"/>
          <p:cNvSpPr txBox="1"/>
          <p:nvPr/>
        </p:nvSpPr>
        <p:spPr>
          <a:xfrm>
            <a:off x="428625" y="750100"/>
            <a:ext cx="8331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5" name="Google Shape;56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125" y="973662"/>
            <a:ext cx="4356874" cy="3710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3177" y="973650"/>
            <a:ext cx="4022846" cy="2466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8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卡顿的检测 - Matrix </a:t>
            </a:r>
            <a:endParaRPr/>
          </a:p>
        </p:txBody>
      </p:sp>
      <p:sp>
        <p:nvSpPr>
          <p:cNvPr id="572" name="Google Shape;572;p68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3" name="Google Shape;573;p68"/>
          <p:cNvSpPr txBox="1"/>
          <p:nvPr/>
        </p:nvSpPr>
        <p:spPr>
          <a:xfrm>
            <a:off x="-117525" y="0"/>
            <a:ext cx="12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68"/>
          <p:cNvSpPr txBox="1"/>
          <p:nvPr/>
        </p:nvSpPr>
        <p:spPr>
          <a:xfrm>
            <a:off x="419675" y="723225"/>
            <a:ext cx="672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同样设置looper类printer</a:t>
            </a:r>
            <a:endParaRPr/>
          </a:p>
        </p:txBody>
      </p:sp>
      <p:pic>
        <p:nvPicPr>
          <p:cNvPr id="575" name="Google Shape;57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675" y="1362075"/>
            <a:ext cx="5395665" cy="241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9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卡顿的检测 - Matrix </a:t>
            </a:r>
            <a:endParaRPr/>
          </a:p>
        </p:txBody>
      </p:sp>
      <p:sp>
        <p:nvSpPr>
          <p:cNvPr id="581" name="Google Shape;581;p69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2" name="Google Shape;582;p69"/>
          <p:cNvSpPr txBox="1"/>
          <p:nvPr/>
        </p:nvSpPr>
        <p:spPr>
          <a:xfrm>
            <a:off x="-117525" y="0"/>
            <a:ext cx="12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3" name="Google Shape;58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025" y="759950"/>
            <a:ext cx="8414100" cy="376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0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卡顿的检测 - Matrix </a:t>
            </a:r>
            <a:endParaRPr/>
          </a:p>
        </p:txBody>
      </p:sp>
      <p:sp>
        <p:nvSpPr>
          <p:cNvPr id="589" name="Google Shape;589;p70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0" name="Google Shape;590;p70"/>
          <p:cNvSpPr txBox="1"/>
          <p:nvPr/>
        </p:nvSpPr>
        <p:spPr>
          <a:xfrm>
            <a:off x="-117525" y="0"/>
            <a:ext cx="12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70"/>
          <p:cNvSpPr txBox="1"/>
          <p:nvPr/>
        </p:nvSpPr>
        <p:spPr>
          <a:xfrm>
            <a:off x="347875" y="578425"/>
            <a:ext cx="673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检测函数，更新时间</a:t>
            </a:r>
            <a:endParaRPr/>
          </a:p>
        </p:txBody>
      </p:sp>
      <p:pic>
        <p:nvPicPr>
          <p:cNvPr id="592" name="Google Shape;59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100" y="1101225"/>
            <a:ext cx="2755991" cy="375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8141" y="1101225"/>
            <a:ext cx="4863720" cy="389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71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卡顿的检测 - Matrix </a:t>
            </a:r>
            <a:endParaRPr/>
          </a:p>
        </p:txBody>
      </p:sp>
      <p:sp>
        <p:nvSpPr>
          <p:cNvPr id="599" name="Google Shape;599;p71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0" name="Google Shape;600;p71"/>
          <p:cNvSpPr txBox="1"/>
          <p:nvPr/>
        </p:nvSpPr>
        <p:spPr>
          <a:xfrm>
            <a:off x="-117525" y="0"/>
            <a:ext cx="12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71"/>
          <p:cNvSpPr txBox="1"/>
          <p:nvPr/>
        </p:nvSpPr>
        <p:spPr>
          <a:xfrm>
            <a:off x="347875" y="530675"/>
            <a:ext cx="673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检测函数，更新时间</a:t>
            </a:r>
            <a:endParaRPr/>
          </a:p>
        </p:txBody>
      </p:sp>
      <p:pic>
        <p:nvPicPr>
          <p:cNvPr id="602" name="Google Shape;60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575" y="1156725"/>
            <a:ext cx="6362319" cy="246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2475" y="3251100"/>
            <a:ext cx="5133552" cy="154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2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卡顿的检测 - Matrix </a:t>
            </a:r>
            <a:r>
              <a:rPr lang="en"/>
              <a:t>分析卡顿</a:t>
            </a:r>
            <a:endParaRPr/>
          </a:p>
        </p:txBody>
      </p:sp>
      <p:sp>
        <p:nvSpPr>
          <p:cNvPr id="609" name="Google Shape;609;p72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0" name="Google Shape;610;p72"/>
          <p:cNvSpPr txBox="1"/>
          <p:nvPr/>
        </p:nvSpPr>
        <p:spPr>
          <a:xfrm>
            <a:off x="-117525" y="0"/>
            <a:ext cx="12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1" name="Google Shape;61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1675" y="858725"/>
            <a:ext cx="4784998" cy="3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750" y="813926"/>
            <a:ext cx="3603824" cy="351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3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卡顿的检测 - Matrix 分析卡顿</a:t>
            </a:r>
            <a:endParaRPr/>
          </a:p>
        </p:txBody>
      </p:sp>
      <p:sp>
        <p:nvSpPr>
          <p:cNvPr id="618" name="Google Shape;618;p73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9" name="Google Shape;619;p73"/>
          <p:cNvSpPr txBox="1"/>
          <p:nvPr/>
        </p:nvSpPr>
        <p:spPr>
          <a:xfrm>
            <a:off x="-117525" y="0"/>
            <a:ext cx="12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0" name="Google Shape;62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4075" y="787725"/>
            <a:ext cx="5119039" cy="401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4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卡顿的检测 - Matrix 分析卡顿</a:t>
            </a:r>
            <a:endParaRPr/>
          </a:p>
        </p:txBody>
      </p:sp>
      <p:sp>
        <p:nvSpPr>
          <p:cNvPr id="626" name="Google Shape;626;p74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7" name="Google Shape;627;p74"/>
          <p:cNvSpPr txBox="1"/>
          <p:nvPr/>
        </p:nvSpPr>
        <p:spPr>
          <a:xfrm>
            <a:off x="-117525" y="0"/>
            <a:ext cx="12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8" name="Google Shape;62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550" y="652150"/>
            <a:ext cx="6630536" cy="435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5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线下监控卡顿-ftrace</a:t>
            </a:r>
            <a:endParaRPr/>
          </a:p>
        </p:txBody>
      </p:sp>
      <p:sp>
        <p:nvSpPr>
          <p:cNvPr id="634" name="Google Shape;634;p75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5" name="Google Shape;63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800" y="888075"/>
            <a:ext cx="2882750" cy="37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0150" y="1143912"/>
            <a:ext cx="5071675" cy="327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绘制流程</a:t>
            </a:r>
            <a:endParaRPr/>
          </a:p>
        </p:txBody>
      </p:sp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553950"/>
            <a:ext cx="3288786" cy="445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000" y="1012425"/>
            <a:ext cx="5049525" cy="392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76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线下监控卡顿-systrace </a:t>
            </a:r>
            <a:r>
              <a:rPr lang="en"/>
              <a:t>实战</a:t>
            </a:r>
            <a:endParaRPr/>
          </a:p>
        </p:txBody>
      </p:sp>
      <p:sp>
        <p:nvSpPr>
          <p:cNvPr id="642" name="Google Shape;642;p76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3" name="Google Shape;64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700" y="835500"/>
            <a:ext cx="6500850" cy="3933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7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线下监控Systrace</a:t>
            </a:r>
            <a:r>
              <a:rPr lang="en"/>
              <a:t>实战</a:t>
            </a:r>
            <a:endParaRPr/>
          </a:p>
        </p:txBody>
      </p:sp>
      <p:sp>
        <p:nvSpPr>
          <p:cNvPr id="649" name="Google Shape;649;p77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78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线下监控卡顿-profile</a:t>
            </a:r>
            <a:endParaRPr/>
          </a:p>
        </p:txBody>
      </p:sp>
      <p:sp>
        <p:nvSpPr>
          <p:cNvPr id="655" name="Google Shape;655;p78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79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线下监控卡顿-profile</a:t>
            </a:r>
            <a:r>
              <a:rPr lang="en"/>
              <a:t>原理</a:t>
            </a:r>
            <a:endParaRPr/>
          </a:p>
        </p:txBody>
      </p:sp>
      <p:sp>
        <p:nvSpPr>
          <p:cNvPr id="661" name="Google Shape;661;p79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0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线上监控</a:t>
            </a:r>
            <a:r>
              <a:rPr lang="en"/>
              <a:t>卡顿-Block caneray</a:t>
            </a:r>
            <a:endParaRPr/>
          </a:p>
        </p:txBody>
      </p:sp>
      <p:sp>
        <p:nvSpPr>
          <p:cNvPr id="667" name="Google Shape;667;p80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81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线下监控卡顿-Matrix</a:t>
            </a:r>
            <a:r>
              <a:rPr lang="en"/>
              <a:t>原理-插桩的逻辑</a:t>
            </a:r>
            <a:endParaRPr/>
          </a:p>
        </p:txBody>
      </p:sp>
      <p:sp>
        <p:nvSpPr>
          <p:cNvPr id="673" name="Google Shape;673;p81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82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线下监控卡顿-Matrix原理-</a:t>
            </a:r>
            <a:r>
              <a:rPr lang="en"/>
              <a:t>监听卡顿的逻辑</a:t>
            </a:r>
            <a:endParaRPr/>
          </a:p>
        </p:txBody>
      </p:sp>
      <p:sp>
        <p:nvSpPr>
          <p:cNvPr id="679" name="Google Shape;679;p82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</a:t>
            </a:r>
            <a:r>
              <a:rPr lang="en">
                <a:solidFill>
                  <a:schemeClr val="dk1"/>
                </a:solidFill>
              </a:rPr>
              <a:t>horeographer </a:t>
            </a:r>
            <a:r>
              <a:rPr lang="en"/>
              <a:t>（编舞者）—— 协调动画、输入和绘图的时间</a:t>
            </a:r>
            <a:endParaRPr/>
          </a:p>
        </p:txBody>
      </p:sp>
      <p:sp>
        <p:nvSpPr>
          <p:cNvPr id="154" name="Google Shape;154;p23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23"/>
          <p:cNvSpPr txBox="1"/>
          <p:nvPr/>
        </p:nvSpPr>
        <p:spPr>
          <a:xfrm>
            <a:off x="325425" y="716050"/>
            <a:ext cx="8058300" cy="10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choreographer </a:t>
            </a:r>
            <a:r>
              <a:rPr b="1" lang="en">
                <a:solidFill>
                  <a:schemeClr val="accent1"/>
                </a:solidFill>
              </a:rPr>
              <a:t>receives timing pulses</a:t>
            </a:r>
            <a:r>
              <a:rPr lang="en"/>
              <a:t> (such as vertical synchronization) from the display subsystem then schedules work to occur as part of rendering the next display frame.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Choreographer从显示的子系统中接受到类似垂直同步的时间脉冲，然后安排在下一帧中要呈现的工作。</a:t>
            </a:r>
            <a:endParaRPr sz="1300">
              <a:solidFill>
                <a:srgbClr val="434343"/>
              </a:solidFill>
            </a:endParaRPr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575" y="1873175"/>
            <a:ext cx="6961725" cy="299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绘制流程-</a:t>
            </a:r>
            <a:r>
              <a:rPr lang="en">
                <a:solidFill>
                  <a:schemeClr val="dk1"/>
                </a:solidFill>
              </a:rPr>
              <a:t>Choreographer </a:t>
            </a:r>
            <a:r>
              <a:rPr lang="en"/>
              <a:t> </a:t>
            </a:r>
            <a:endParaRPr/>
          </a:p>
        </p:txBody>
      </p:sp>
      <p:sp>
        <p:nvSpPr>
          <p:cNvPr id="162" name="Google Shape;162;p24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6550" y="652150"/>
            <a:ext cx="4339475" cy="204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6561" y="2869451"/>
            <a:ext cx="2449526" cy="213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35325"/>
            <a:ext cx="4196611" cy="435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CallbackQueue</a:t>
            </a:r>
            <a:endParaRPr/>
          </a:p>
        </p:txBody>
      </p:sp>
      <p:sp>
        <p:nvSpPr>
          <p:cNvPr id="171" name="Google Shape;171;p25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9496"/>
            <a:ext cx="4419601" cy="4016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376" y="1895525"/>
            <a:ext cx="4267201" cy="2960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hopee ID Marketing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E4D2D"/>
      </a:accent1>
      <a:accent2>
        <a:srgbClr val="ED7D31"/>
      </a:accent2>
      <a:accent3>
        <a:srgbClr val="FFC000"/>
      </a:accent3>
      <a:accent4>
        <a:srgbClr val="5B87D5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